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68" r:id="rId3"/>
    <p:sldId id="270" r:id="rId4"/>
    <p:sldId id="362" r:id="rId5"/>
    <p:sldId id="286" r:id="rId6"/>
    <p:sldId id="283" r:id="rId7"/>
    <p:sldId id="284" r:id="rId8"/>
    <p:sldId id="271" r:id="rId9"/>
    <p:sldId id="273" r:id="rId10"/>
    <p:sldId id="368" r:id="rId11"/>
    <p:sldId id="358" r:id="rId12"/>
    <p:sldId id="339" r:id="rId13"/>
    <p:sldId id="370" r:id="rId14"/>
    <p:sldId id="378" r:id="rId15"/>
    <p:sldId id="371" r:id="rId16"/>
    <p:sldId id="383" r:id="rId17"/>
    <p:sldId id="379" r:id="rId18"/>
    <p:sldId id="374" r:id="rId19"/>
    <p:sldId id="289" r:id="rId20"/>
    <p:sldId id="290" r:id="rId21"/>
    <p:sldId id="381" r:id="rId22"/>
    <p:sldId id="384" r:id="rId23"/>
    <p:sldId id="385" r:id="rId24"/>
    <p:sldId id="293" r:id="rId25"/>
    <p:sldId id="294" r:id="rId26"/>
    <p:sldId id="306" r:id="rId27"/>
    <p:sldId id="308" r:id="rId28"/>
    <p:sldId id="387" r:id="rId29"/>
    <p:sldId id="295" r:id="rId30"/>
    <p:sldId id="257" r:id="rId31"/>
    <p:sldId id="262" r:id="rId32"/>
    <p:sldId id="296" r:id="rId33"/>
    <p:sldId id="386" r:id="rId34"/>
    <p:sldId id="309" r:id="rId35"/>
    <p:sldId id="388" r:id="rId36"/>
    <p:sldId id="389" r:id="rId37"/>
    <p:sldId id="300" r:id="rId38"/>
    <p:sldId id="301" r:id="rId39"/>
    <p:sldId id="390" r:id="rId40"/>
    <p:sldId id="304" r:id="rId41"/>
    <p:sldId id="305" r:id="rId42"/>
    <p:sldId id="391" r:id="rId43"/>
    <p:sldId id="310" r:id="rId44"/>
    <p:sldId id="31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8"/>
    <p:restoredTop sz="95872"/>
  </p:normalViewPr>
  <p:slideViewPr>
    <p:cSldViewPr snapToGrid="0" snapToObjects="1">
      <p:cViewPr varScale="1">
        <p:scale>
          <a:sx n="130" d="100"/>
          <a:sy n="130" d="100"/>
        </p:scale>
        <p:origin x="192" y="3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00" d="100"/>
          <a:sy n="100" d="100"/>
        </p:scale>
        <p:origin x="4240" y="1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76DC3E-5C5A-CE45-ADFE-B2A034C12F7A}" type="datetimeFigureOut">
              <a:rPr lang="en-US" smtClean="0"/>
              <a:t>9/26/22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234D34-FB1B-EF40-AFCC-D99622B955DC}" type="slidenum">
              <a:rPr lang="en-US" smtClean="0"/>
              <a:t>‹#›</a:t>
            </a:fld>
            <a:endParaRPr lang="en-US"/>
          </a:p>
        </p:txBody>
      </p:sp>
    </p:spTree>
    <p:extLst>
      <p:ext uri="{BB962C8B-B14F-4D97-AF65-F5344CB8AC3E}">
        <p14:creationId xmlns:p14="http://schemas.microsoft.com/office/powerpoint/2010/main" val="532150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234D34-FB1B-EF40-AFCC-D99622B955DC}" type="slidenum">
              <a:rPr lang="en-US" smtClean="0"/>
              <a:t>1</a:t>
            </a:fld>
            <a:endParaRPr lang="en-US"/>
          </a:p>
        </p:txBody>
      </p:sp>
    </p:spTree>
    <p:extLst>
      <p:ext uri="{BB962C8B-B14F-4D97-AF65-F5344CB8AC3E}">
        <p14:creationId xmlns:p14="http://schemas.microsoft.com/office/powerpoint/2010/main" val="3338681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a04df5dbdc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a04df5dbd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348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234D34-FB1B-EF40-AFCC-D99622B955DC}" type="slidenum">
              <a:rPr lang="en-US" smtClean="0"/>
              <a:t>9</a:t>
            </a:fld>
            <a:endParaRPr lang="en-US"/>
          </a:p>
        </p:txBody>
      </p:sp>
    </p:spTree>
    <p:extLst>
      <p:ext uri="{BB962C8B-B14F-4D97-AF65-F5344CB8AC3E}">
        <p14:creationId xmlns:p14="http://schemas.microsoft.com/office/powerpoint/2010/main" val="2894757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45B47A-3E2A-AF4F-8DF2-090B26C98BB4}" type="slidenum">
              <a:rPr lang="en-US" smtClean="0"/>
              <a:t>31</a:t>
            </a:fld>
            <a:endParaRPr lang="en-US"/>
          </a:p>
        </p:txBody>
      </p:sp>
    </p:spTree>
    <p:extLst>
      <p:ext uri="{BB962C8B-B14F-4D97-AF65-F5344CB8AC3E}">
        <p14:creationId xmlns:p14="http://schemas.microsoft.com/office/powerpoint/2010/main" val="3071122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E9B3-5660-C14A-8FEC-021D65056D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AF2E04-047A-CA49-A418-77BB3AC3B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D955C0-EEE8-5146-8279-029534E2EBB3}"/>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5" name="Footer Placeholder 4">
            <a:extLst>
              <a:ext uri="{FF2B5EF4-FFF2-40B4-BE49-F238E27FC236}">
                <a16:creationId xmlns:a16="http://schemas.microsoft.com/office/drawing/2014/main" id="{B23AC761-9717-ED4E-BC3C-7A3FC90799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173D5-0908-AA41-BA65-64E38FDCB5BD}"/>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99189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00D0-233E-0D42-AF68-514DD99810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E7AB41-E8AD-5347-944C-6151C501BB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452F7-59EA-AC4A-A1CA-F5213684C703}"/>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5" name="Footer Placeholder 4">
            <a:extLst>
              <a:ext uri="{FF2B5EF4-FFF2-40B4-BE49-F238E27FC236}">
                <a16:creationId xmlns:a16="http://schemas.microsoft.com/office/drawing/2014/main" id="{6E9C1C2F-8671-A74E-A73C-C4EC52DF9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501D0-63BD-BC48-A761-A5626E4FDDF8}"/>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3957043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1F5DCA-F0BC-4B48-870C-038F9C9D9A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002B88-6D9A-3A41-9063-A9349492BB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5F9A96-C0E0-5445-8DA2-AB7A274616F0}"/>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5" name="Footer Placeholder 4">
            <a:extLst>
              <a:ext uri="{FF2B5EF4-FFF2-40B4-BE49-F238E27FC236}">
                <a16:creationId xmlns:a16="http://schemas.microsoft.com/office/drawing/2014/main" id="{E21F641C-52C8-FD4A-B5D1-FB77CE6056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03D64-B614-824B-AA9C-236062882ED8}"/>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3715046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101F6-9A23-B846-ACEB-4A2586AAB4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16EBD4-9EF2-4545-8162-785AA9E21F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686FD3-B84C-B34B-B376-D3C6979E0089}"/>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5" name="Footer Placeholder 4">
            <a:extLst>
              <a:ext uri="{FF2B5EF4-FFF2-40B4-BE49-F238E27FC236}">
                <a16:creationId xmlns:a16="http://schemas.microsoft.com/office/drawing/2014/main" id="{686EBE4F-7792-EF4C-B45B-6FEA14FF0B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C73DE-743D-6B40-A3CF-7F7927CB37E4}"/>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215705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C322E-2DE9-5644-800E-7D1D4DEDDE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9426AB-D84D-C54A-AC87-7096C3632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DE434B-A260-C043-A66D-F9DFDAD11A5E}"/>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5" name="Footer Placeholder 4">
            <a:extLst>
              <a:ext uri="{FF2B5EF4-FFF2-40B4-BE49-F238E27FC236}">
                <a16:creationId xmlns:a16="http://schemas.microsoft.com/office/drawing/2014/main" id="{31BB1EF6-FB27-AF43-98B8-8B9A264F7C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CAFE39-A662-0D4E-B29E-D77D329C9DF2}"/>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1274330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380BA-1772-B240-9B9F-8BEDE50C49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5B4F5F-D097-9A4C-AA9F-02939503CF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838FF5-4E34-C941-AAAD-8DB44A345A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ADCFFA-ED83-B34F-A45D-CE916BE3C1C7}"/>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6" name="Footer Placeholder 5">
            <a:extLst>
              <a:ext uri="{FF2B5EF4-FFF2-40B4-BE49-F238E27FC236}">
                <a16:creationId xmlns:a16="http://schemas.microsoft.com/office/drawing/2014/main" id="{8F0C8C7C-42B1-5545-9251-CBFE570D45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C252EE-4A61-4548-9081-11E28F9D2BCF}"/>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2154304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8FB7F-1D7F-0B41-B192-599A19354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D0D328-2D6C-6448-A022-9DF642A91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FE3600-0EA2-9742-ABB4-FEC4EA69E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A90246-B839-0545-AA1E-6E156CED86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9185F7-BAF4-8F4C-B20E-1D0BECD942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93780E-2D4E-C443-B0E6-970054E34947}"/>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8" name="Footer Placeholder 7">
            <a:extLst>
              <a:ext uri="{FF2B5EF4-FFF2-40B4-BE49-F238E27FC236}">
                <a16:creationId xmlns:a16="http://schemas.microsoft.com/office/drawing/2014/main" id="{74C06184-16C1-8D45-A104-B7B802D5C0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F097B3-07A0-FB45-9F21-7731728F5D50}"/>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1934818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6BD72-6D95-5C49-9619-17D09F4130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4A1960-8F34-8244-B76C-416CE9482A83}"/>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4" name="Footer Placeholder 3">
            <a:extLst>
              <a:ext uri="{FF2B5EF4-FFF2-40B4-BE49-F238E27FC236}">
                <a16:creationId xmlns:a16="http://schemas.microsoft.com/office/drawing/2014/main" id="{0106F899-3D9D-3B4B-A6FA-64C3A404E8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B4D6F3-56C5-3D4C-A83B-0C40C359E2A2}"/>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1622295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DFF51E-F3FB-2048-A0CC-24FB3B924D40}"/>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3" name="Footer Placeholder 2">
            <a:extLst>
              <a:ext uri="{FF2B5EF4-FFF2-40B4-BE49-F238E27FC236}">
                <a16:creationId xmlns:a16="http://schemas.microsoft.com/office/drawing/2014/main" id="{C945A3E0-3010-474D-AD14-B89E3608F1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C4DE3C-D9C7-0F44-A978-296F52887775}"/>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93234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BAA01-5025-F44F-AC11-1AF3597917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AD8EC8-760A-1A40-A9A9-E39FF438AD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28978C-B6BD-634D-9C6F-8E86F792F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9BAA07-0B7E-F247-8335-4002F2D55E8E}"/>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6" name="Footer Placeholder 5">
            <a:extLst>
              <a:ext uri="{FF2B5EF4-FFF2-40B4-BE49-F238E27FC236}">
                <a16:creationId xmlns:a16="http://schemas.microsoft.com/office/drawing/2014/main" id="{43A4EAD6-86C2-BD4B-9D9B-7A0E85BB7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63C47-0333-0545-A9CF-2D4BE29439D1}"/>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74522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C87C8-8BDB-0242-9960-7BF986257D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EBF365-80D1-7747-B799-E6C458FCE0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38C5A0-FE83-7445-9BF8-96818F71F7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FBC8FE-363C-C34F-9D49-A2CBC01E2FB8}"/>
              </a:ext>
            </a:extLst>
          </p:cNvPr>
          <p:cNvSpPr>
            <a:spLocks noGrp="1"/>
          </p:cNvSpPr>
          <p:nvPr>
            <p:ph type="dt" sz="half" idx="10"/>
          </p:nvPr>
        </p:nvSpPr>
        <p:spPr/>
        <p:txBody>
          <a:bodyPr/>
          <a:lstStyle/>
          <a:p>
            <a:fld id="{011B6CC3-A734-C54C-97FB-1D114958E813}" type="datetimeFigureOut">
              <a:rPr lang="en-US" smtClean="0"/>
              <a:t>9/26/22</a:t>
            </a:fld>
            <a:endParaRPr lang="en-US"/>
          </a:p>
        </p:txBody>
      </p:sp>
      <p:sp>
        <p:nvSpPr>
          <p:cNvPr id="6" name="Footer Placeholder 5">
            <a:extLst>
              <a:ext uri="{FF2B5EF4-FFF2-40B4-BE49-F238E27FC236}">
                <a16:creationId xmlns:a16="http://schemas.microsoft.com/office/drawing/2014/main" id="{C91F4193-2CAC-C74F-9380-556629EBFC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F7B709-C570-8C49-A09D-603C4AC9198C}"/>
              </a:ext>
            </a:extLst>
          </p:cNvPr>
          <p:cNvSpPr>
            <a:spLocks noGrp="1"/>
          </p:cNvSpPr>
          <p:nvPr>
            <p:ph type="sldNum" sz="quarter" idx="12"/>
          </p:nvPr>
        </p:nvSpPr>
        <p:spPr/>
        <p:txBody>
          <a:bodyPr/>
          <a:lstStyle/>
          <a:p>
            <a:fld id="{5C4EDD97-332A-BF40-9C13-880FC8627A95}" type="slidenum">
              <a:rPr lang="en-US" smtClean="0"/>
              <a:t>‹#›</a:t>
            </a:fld>
            <a:endParaRPr lang="en-US"/>
          </a:p>
        </p:txBody>
      </p:sp>
    </p:spTree>
    <p:extLst>
      <p:ext uri="{BB962C8B-B14F-4D97-AF65-F5344CB8AC3E}">
        <p14:creationId xmlns:p14="http://schemas.microsoft.com/office/powerpoint/2010/main" val="22941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BBE33B-0ED7-9948-B932-64C6648198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9EC0E2-1CF1-7041-A849-36BCB84E38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A548AA-7084-C448-8342-D674732B1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1B6CC3-A734-C54C-97FB-1D114958E813}" type="datetimeFigureOut">
              <a:rPr lang="en-US" smtClean="0"/>
              <a:t>9/26/22</a:t>
            </a:fld>
            <a:endParaRPr lang="en-US"/>
          </a:p>
        </p:txBody>
      </p:sp>
      <p:sp>
        <p:nvSpPr>
          <p:cNvPr id="5" name="Footer Placeholder 4">
            <a:extLst>
              <a:ext uri="{FF2B5EF4-FFF2-40B4-BE49-F238E27FC236}">
                <a16:creationId xmlns:a16="http://schemas.microsoft.com/office/drawing/2014/main" id="{EB545CCF-A27C-634D-8D17-51EAA17244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99DA8A-5A69-4A42-BAD3-62D6194DBA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4EDD97-332A-BF40-9C13-880FC8627A95}" type="slidenum">
              <a:rPr lang="en-US" smtClean="0"/>
              <a:t>‹#›</a:t>
            </a:fld>
            <a:endParaRPr lang="en-US"/>
          </a:p>
        </p:txBody>
      </p:sp>
    </p:spTree>
    <p:extLst>
      <p:ext uri="{BB962C8B-B14F-4D97-AF65-F5344CB8AC3E}">
        <p14:creationId xmlns:p14="http://schemas.microsoft.com/office/powerpoint/2010/main" val="337633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colorado.edu/~mishra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4.jpeg"/><Relationship Id="rId18" Type="http://schemas.openxmlformats.org/officeDocument/2006/relationships/image" Target="../media/image26.jpeg"/><Relationship Id="rId3" Type="http://schemas.openxmlformats.org/officeDocument/2006/relationships/image" Target="../media/image5.emf"/><Relationship Id="rId7" Type="http://schemas.openxmlformats.org/officeDocument/2006/relationships/image" Target="../media/image9.jpeg"/><Relationship Id="rId12" Type="http://schemas.openxmlformats.org/officeDocument/2006/relationships/image" Target="../media/image2.jpeg"/><Relationship Id="rId17" Type="http://schemas.openxmlformats.org/officeDocument/2006/relationships/image" Target="../media/image25.jpeg"/><Relationship Id="rId2" Type="http://schemas.openxmlformats.org/officeDocument/2006/relationships/image" Target="../media/image1.jpeg"/><Relationship Id="rId16"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23.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5.jpeg"/><Relationship Id="rId7"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2.tiff"/><Relationship Id="rId5" Type="http://schemas.openxmlformats.org/officeDocument/2006/relationships/image" Target="../media/image17.jpeg"/><Relationship Id="rId10" Type="http://schemas.openxmlformats.org/officeDocument/2006/relationships/image" Target="../media/image21.jpeg"/><Relationship Id="rId4" Type="http://schemas.openxmlformats.org/officeDocument/2006/relationships/image" Target="../media/image16.jpeg"/><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C6778-E8BB-A94A-ADF1-2B9DA578F891}"/>
              </a:ext>
            </a:extLst>
          </p:cNvPr>
          <p:cNvSpPr>
            <a:spLocks noGrp="1"/>
          </p:cNvSpPr>
          <p:nvPr>
            <p:ph type="ctrTitle"/>
          </p:nvPr>
        </p:nvSpPr>
        <p:spPr>
          <a:xfrm>
            <a:off x="1524000" y="79022"/>
            <a:ext cx="9144000" cy="2387600"/>
          </a:xfrm>
        </p:spPr>
        <p:txBody>
          <a:bodyPr>
            <a:normAutofit/>
          </a:bodyPr>
          <a:lstStyle/>
          <a:p>
            <a:r>
              <a:rPr lang="en-US" sz="4800" b="1" dirty="0" err="1">
                <a:solidFill>
                  <a:srgbClr val="FF0000"/>
                </a:solidFill>
              </a:rPr>
              <a:t>CyberSafety</a:t>
            </a:r>
            <a:r>
              <a:rPr lang="en-US" sz="4800" b="1" dirty="0">
                <a:solidFill>
                  <a:srgbClr val="FF0000"/>
                </a:solidFill>
              </a:rPr>
              <a:t> and Systems Support for AI at the Edge </a:t>
            </a:r>
          </a:p>
        </p:txBody>
      </p:sp>
      <p:sp>
        <p:nvSpPr>
          <p:cNvPr id="3" name="Subtitle 2">
            <a:extLst>
              <a:ext uri="{FF2B5EF4-FFF2-40B4-BE49-F238E27FC236}">
                <a16:creationId xmlns:a16="http://schemas.microsoft.com/office/drawing/2014/main" id="{377C3B0C-B46C-2544-A4F3-2CDBDCED6363}"/>
              </a:ext>
            </a:extLst>
          </p:cNvPr>
          <p:cNvSpPr>
            <a:spLocks noGrp="1"/>
          </p:cNvSpPr>
          <p:nvPr>
            <p:ph type="subTitle" idx="1"/>
          </p:nvPr>
        </p:nvSpPr>
        <p:spPr>
          <a:xfrm>
            <a:off x="1524000" y="2601119"/>
            <a:ext cx="9144000" cy="1655762"/>
          </a:xfrm>
        </p:spPr>
        <p:txBody>
          <a:bodyPr>
            <a:noAutofit/>
          </a:bodyPr>
          <a:lstStyle/>
          <a:p>
            <a:r>
              <a:rPr lang="en-US" sz="3200" dirty="0">
                <a:solidFill>
                  <a:srgbClr val="0018FF"/>
                </a:solidFill>
              </a:rPr>
              <a:t>Shiv Mishra</a:t>
            </a:r>
          </a:p>
          <a:p>
            <a:r>
              <a:rPr lang="en-US" sz="3200" dirty="0">
                <a:solidFill>
                  <a:srgbClr val="0018FF"/>
                </a:solidFill>
              </a:rPr>
              <a:t>Professor</a:t>
            </a:r>
          </a:p>
          <a:p>
            <a:r>
              <a:rPr lang="en-US" sz="3200" dirty="0">
                <a:solidFill>
                  <a:srgbClr val="0018FF"/>
                </a:solidFill>
              </a:rPr>
              <a:t>Computer Science, CU-Boulder</a:t>
            </a:r>
          </a:p>
          <a:p>
            <a:endParaRPr lang="en-US" sz="3200" dirty="0">
              <a:solidFill>
                <a:srgbClr val="0018FF"/>
              </a:solidFill>
            </a:endParaRPr>
          </a:p>
          <a:p>
            <a:r>
              <a:rPr lang="en-US" sz="3200" i="1" dirty="0"/>
              <a:t>Office: Systems lab: ECCR 1B22</a:t>
            </a:r>
            <a:endParaRPr lang="en-US" sz="3200" i="1" dirty="0">
              <a:hlinkClick r:id="rId3">
                <a:extLst>
                  <a:ext uri="{A12FA001-AC4F-418D-AE19-62706E023703}">
                    <ahyp:hlinkClr xmlns:ahyp="http://schemas.microsoft.com/office/drawing/2018/hyperlinkcolor" val="tx"/>
                  </a:ext>
                </a:extLst>
              </a:hlinkClick>
            </a:endParaRPr>
          </a:p>
          <a:p>
            <a:r>
              <a:rPr lang="en-US" sz="3200" i="1" dirty="0">
                <a:hlinkClick r:id="rId3">
                  <a:extLst>
                    <a:ext uri="{A12FA001-AC4F-418D-AE19-62706E023703}">
                      <ahyp:hlinkClr xmlns:ahyp="http://schemas.microsoft.com/office/drawing/2018/hyperlinkcolor" val="tx"/>
                    </a:ext>
                  </a:extLst>
                </a:hlinkClick>
              </a:rPr>
              <a:t>Email: mishras@colorado.edu</a:t>
            </a:r>
          </a:p>
          <a:p>
            <a:r>
              <a:rPr lang="en-US" sz="3200" i="1" dirty="0">
                <a:hlinkClick r:id="rId3">
                  <a:extLst>
                    <a:ext uri="{A12FA001-AC4F-418D-AE19-62706E023703}">
                      <ahyp:hlinkClr xmlns:ahyp="http://schemas.microsoft.com/office/drawing/2018/hyperlinkcolor" val="tx"/>
                    </a:ext>
                  </a:extLst>
                </a:hlinkClick>
              </a:rPr>
              <a:t>http://www.cs.colorado.edu/~mishras</a:t>
            </a:r>
            <a:endParaRPr lang="en-US" sz="3200" i="1" dirty="0"/>
          </a:p>
        </p:txBody>
      </p:sp>
      <p:sp>
        <p:nvSpPr>
          <p:cNvPr id="4" name="Rectangle 3">
            <a:extLst>
              <a:ext uri="{FF2B5EF4-FFF2-40B4-BE49-F238E27FC236}">
                <a16:creationId xmlns:a16="http://schemas.microsoft.com/office/drawing/2014/main" id="{8728C387-E423-2744-8D11-B092258C3A84}"/>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
        <p:nvSpPr>
          <p:cNvPr id="5" name="Rectangle 4">
            <a:extLst>
              <a:ext uri="{FF2B5EF4-FFF2-40B4-BE49-F238E27FC236}">
                <a16:creationId xmlns:a16="http://schemas.microsoft.com/office/drawing/2014/main" id="{E0627104-D4A2-0147-868E-107BBC8DB4AE}"/>
              </a:ext>
            </a:extLst>
          </p:cNvPr>
          <p:cNvSpPr/>
          <p:nvPr/>
        </p:nvSpPr>
        <p:spPr>
          <a:xfrm>
            <a:off x="5977217" y="3244334"/>
            <a:ext cx="237566" cy="369332"/>
          </a:xfrm>
          <a:prstGeom prst="rect">
            <a:avLst/>
          </a:prstGeom>
        </p:spPr>
        <p:txBody>
          <a:bodyPr wrap="none">
            <a:spAutoFit/>
          </a:bodyPr>
          <a:lstStyle/>
          <a:p>
            <a:r>
              <a:rPr lang="en-US" b="0" dirty="0">
                <a:effectLst/>
              </a:rPr>
              <a:t> </a:t>
            </a:r>
            <a:endParaRPr lang="en-US" dirty="0"/>
          </a:p>
        </p:txBody>
      </p:sp>
    </p:spTree>
    <p:extLst>
      <p:ext uri="{BB962C8B-B14F-4D97-AF65-F5344CB8AC3E}">
        <p14:creationId xmlns:p14="http://schemas.microsoft.com/office/powerpoint/2010/main" val="1202244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2C479-D5BD-CFD3-E72B-0305839CC539}"/>
              </a:ext>
            </a:extLst>
          </p:cNvPr>
          <p:cNvSpPr>
            <a:spLocks noGrp="1"/>
          </p:cNvSpPr>
          <p:nvPr>
            <p:ph type="title"/>
          </p:nvPr>
        </p:nvSpPr>
        <p:spPr>
          <a:xfrm>
            <a:off x="941002" y="246363"/>
            <a:ext cx="2976723" cy="487362"/>
          </a:xfrm>
        </p:spPr>
        <p:txBody>
          <a:bodyPr>
            <a:normAutofit fontScale="90000"/>
          </a:bodyPr>
          <a:lstStyle/>
          <a:p>
            <a:r>
              <a:rPr lang="en-US" sz="3600" b="1" dirty="0">
                <a:solidFill>
                  <a:srgbClr val="FF0000"/>
                </a:solidFill>
              </a:rPr>
              <a:t>Edge Computing</a:t>
            </a:r>
          </a:p>
        </p:txBody>
      </p:sp>
      <p:sp>
        <p:nvSpPr>
          <p:cNvPr id="4" name="Slide Number Placeholder 3">
            <a:extLst>
              <a:ext uri="{FF2B5EF4-FFF2-40B4-BE49-F238E27FC236}">
                <a16:creationId xmlns:a16="http://schemas.microsoft.com/office/drawing/2014/main" id="{511A1997-85A9-1AA7-18D5-5E4E505DF9F9}"/>
              </a:ext>
            </a:extLst>
          </p:cNvPr>
          <p:cNvSpPr>
            <a:spLocks noGrp="1"/>
          </p:cNvSpPr>
          <p:nvPr>
            <p:ph type="sldNum" sz="quarter" idx="12"/>
          </p:nvPr>
        </p:nvSpPr>
        <p:spPr/>
        <p:txBody>
          <a:bodyPr/>
          <a:lstStyle/>
          <a:p>
            <a:fld id="{14880112-9663-964A-AA59-14A347B745EA}" type="slidenum">
              <a:rPr lang="en-US" altLang="en-US" smtClean="0"/>
              <a:pPr/>
              <a:t>10</a:t>
            </a:fld>
            <a:endParaRPr lang="en-US" altLang="en-US"/>
          </a:p>
        </p:txBody>
      </p:sp>
      <p:pic>
        <p:nvPicPr>
          <p:cNvPr id="5" name="Picture 2" descr="9 Powerful Real-World Applications Of Augmented Reality (AR) Today">
            <a:extLst>
              <a:ext uri="{FF2B5EF4-FFF2-40B4-BE49-F238E27FC236}">
                <a16:creationId xmlns:a16="http://schemas.microsoft.com/office/drawing/2014/main" id="{EBBDC724-6F2A-23B4-0434-9613A93DD6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675" y="885587"/>
            <a:ext cx="1598324" cy="106554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656FE674-2D53-BE28-AA83-44E519168BDD}"/>
              </a:ext>
            </a:extLst>
          </p:cNvPr>
          <p:cNvGrpSpPr/>
          <p:nvPr/>
        </p:nvGrpSpPr>
        <p:grpSpPr>
          <a:xfrm>
            <a:off x="1669068" y="2393048"/>
            <a:ext cx="1760140" cy="2056129"/>
            <a:chOff x="193285" y="1141358"/>
            <a:chExt cx="2575120" cy="4066747"/>
          </a:xfrm>
        </p:grpSpPr>
        <p:pic>
          <p:nvPicPr>
            <p:cNvPr id="11" name="Picture 10">
              <a:extLst>
                <a:ext uri="{FF2B5EF4-FFF2-40B4-BE49-F238E27FC236}">
                  <a16:creationId xmlns:a16="http://schemas.microsoft.com/office/drawing/2014/main" id="{3C1100ED-E43C-37C5-D548-560DA856533F}"/>
                </a:ext>
              </a:extLst>
            </p:cNvPr>
            <p:cNvPicPr>
              <a:picLocks noChangeAspect="1"/>
            </p:cNvPicPr>
            <p:nvPr/>
          </p:nvPicPr>
          <p:blipFill>
            <a:blip r:embed="rId3"/>
            <a:stretch>
              <a:fillRect/>
            </a:stretch>
          </p:blipFill>
          <p:spPr>
            <a:xfrm>
              <a:off x="193285" y="1141358"/>
              <a:ext cx="2338380" cy="4066747"/>
            </a:xfrm>
            <a:prstGeom prst="rect">
              <a:avLst/>
            </a:prstGeom>
          </p:spPr>
        </p:pic>
        <p:pic>
          <p:nvPicPr>
            <p:cNvPr id="12" name="Picture 2" descr="Toro PSS-KIT Precision Wireless Soil Sensor and Receiver Kit">
              <a:extLst>
                <a:ext uri="{FF2B5EF4-FFF2-40B4-BE49-F238E27FC236}">
                  <a16:creationId xmlns:a16="http://schemas.microsoft.com/office/drawing/2014/main" id="{2C387BE6-5852-420B-C8F3-814CDD4D97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6" y="3813312"/>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oro PSS-KIT Precision Wireless Soil Sensor and Receiver Kit">
              <a:extLst>
                <a:ext uri="{FF2B5EF4-FFF2-40B4-BE49-F238E27FC236}">
                  <a16:creationId xmlns:a16="http://schemas.microsoft.com/office/drawing/2014/main" id="{F8D8C5F8-2CD0-4D3C-C842-EB87DFC710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5775" y="3515139"/>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Toro PSS-KIT Precision Wireless Soil Sensor and Receiver Kit">
              <a:extLst>
                <a:ext uri="{FF2B5EF4-FFF2-40B4-BE49-F238E27FC236}">
                  <a16:creationId xmlns:a16="http://schemas.microsoft.com/office/drawing/2014/main" id="{84133E4F-6DA6-4D11-A2D0-748797C539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033" y="3159613"/>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Toro PSS-KIT Precision Wireless Soil Sensor and Receiver Kit">
              <a:extLst>
                <a:ext uri="{FF2B5EF4-FFF2-40B4-BE49-F238E27FC236}">
                  <a16:creationId xmlns:a16="http://schemas.microsoft.com/office/drawing/2014/main" id="{7CD56BE7-9FE7-1737-6852-5EF2057BB8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2990" y="3864836"/>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Toro PSS-KIT Precision Wireless Soil Sensor and Receiver Kit">
              <a:extLst>
                <a:ext uri="{FF2B5EF4-FFF2-40B4-BE49-F238E27FC236}">
                  <a16:creationId xmlns:a16="http://schemas.microsoft.com/office/drawing/2014/main" id="{D776B34D-24A4-AF55-4D3D-1E542A31A2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1698" y="3220904"/>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Toro PSS-KIT Precision Wireless Soil Sensor and Receiver Kit">
              <a:extLst>
                <a:ext uri="{FF2B5EF4-FFF2-40B4-BE49-F238E27FC236}">
                  <a16:creationId xmlns:a16="http://schemas.microsoft.com/office/drawing/2014/main" id="{8FD35070-4342-6B31-7794-92A96FD363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919398" y="4049724"/>
              <a:ext cx="849007" cy="849007"/>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AFE9878D-105B-0BEB-F440-7079CFBA3023}"/>
              </a:ext>
            </a:extLst>
          </p:cNvPr>
          <p:cNvGrpSpPr/>
          <p:nvPr/>
        </p:nvGrpSpPr>
        <p:grpSpPr>
          <a:xfrm>
            <a:off x="2383054" y="4621324"/>
            <a:ext cx="2355960" cy="1862434"/>
            <a:chOff x="607902" y="716665"/>
            <a:chExt cx="7140187" cy="4934015"/>
          </a:xfrm>
        </p:grpSpPr>
        <p:grpSp>
          <p:nvGrpSpPr>
            <p:cNvPr id="19" name="Group 18">
              <a:extLst>
                <a:ext uri="{FF2B5EF4-FFF2-40B4-BE49-F238E27FC236}">
                  <a16:creationId xmlns:a16="http://schemas.microsoft.com/office/drawing/2014/main" id="{9054FEA3-5EA8-53CF-EA30-AD7798EEB804}"/>
                </a:ext>
              </a:extLst>
            </p:cNvPr>
            <p:cNvGrpSpPr/>
            <p:nvPr/>
          </p:nvGrpSpPr>
          <p:grpSpPr>
            <a:xfrm>
              <a:off x="607902" y="716665"/>
              <a:ext cx="7140187" cy="4934015"/>
              <a:chOff x="2943598" y="686847"/>
              <a:chExt cx="7140187" cy="4934015"/>
            </a:xfrm>
          </p:grpSpPr>
          <p:sp>
            <p:nvSpPr>
              <p:cNvPr id="24" name="Oval 23">
                <a:extLst>
                  <a:ext uri="{FF2B5EF4-FFF2-40B4-BE49-F238E27FC236}">
                    <a16:creationId xmlns:a16="http://schemas.microsoft.com/office/drawing/2014/main" id="{F34A8860-6296-BE3C-5A0E-279B5ADD458E}"/>
                  </a:ext>
                </a:extLst>
              </p:cNvPr>
              <p:cNvSpPr/>
              <p:nvPr/>
            </p:nvSpPr>
            <p:spPr>
              <a:xfrm>
                <a:off x="3819939" y="1103243"/>
                <a:ext cx="4552122" cy="45123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C7C26D4-97D7-478F-1C9C-E15CF9E4DF1F}"/>
                  </a:ext>
                </a:extLst>
              </p:cNvPr>
              <p:cNvSpPr txBox="1"/>
              <p:nvPr/>
            </p:nvSpPr>
            <p:spPr>
              <a:xfrm>
                <a:off x="2943598" y="2985644"/>
                <a:ext cx="2093304" cy="815372"/>
              </a:xfrm>
              <a:prstGeom prst="rect">
                <a:avLst/>
              </a:prstGeom>
              <a:noFill/>
            </p:spPr>
            <p:txBody>
              <a:bodyPr wrap="none" rtlCol="0">
                <a:spAutoFit/>
              </a:bodyPr>
              <a:lstStyle/>
              <a:p>
                <a:r>
                  <a:rPr lang="en-US" sz="1400" b="1" dirty="0"/>
                  <a:t>Energy</a:t>
                </a:r>
              </a:p>
            </p:txBody>
          </p:sp>
          <p:sp>
            <p:nvSpPr>
              <p:cNvPr id="26" name="TextBox 25">
                <a:extLst>
                  <a:ext uri="{FF2B5EF4-FFF2-40B4-BE49-F238E27FC236}">
                    <a16:creationId xmlns:a16="http://schemas.microsoft.com/office/drawing/2014/main" id="{7D9D3B2C-69FA-7CE3-51A0-F1DF3F2BC879}"/>
                  </a:ext>
                </a:extLst>
              </p:cNvPr>
              <p:cNvSpPr txBox="1"/>
              <p:nvPr/>
            </p:nvSpPr>
            <p:spPr>
              <a:xfrm>
                <a:off x="6852208" y="2988018"/>
                <a:ext cx="2624406" cy="815372"/>
              </a:xfrm>
              <a:prstGeom prst="rect">
                <a:avLst/>
              </a:prstGeom>
              <a:noFill/>
            </p:spPr>
            <p:txBody>
              <a:bodyPr wrap="none" rtlCol="0">
                <a:spAutoFit/>
              </a:bodyPr>
              <a:lstStyle/>
              <a:p>
                <a:r>
                  <a:rPr lang="en-US" sz="1400" b="1" dirty="0"/>
                  <a:t>Buildings</a:t>
                </a:r>
              </a:p>
            </p:txBody>
          </p:sp>
          <p:sp>
            <p:nvSpPr>
              <p:cNvPr id="27" name="TextBox 26">
                <a:extLst>
                  <a:ext uri="{FF2B5EF4-FFF2-40B4-BE49-F238E27FC236}">
                    <a16:creationId xmlns:a16="http://schemas.microsoft.com/office/drawing/2014/main" id="{6F08F672-4382-7682-1CE9-FAB558E98E6F}"/>
                  </a:ext>
                </a:extLst>
              </p:cNvPr>
              <p:cNvSpPr txBox="1"/>
              <p:nvPr/>
            </p:nvSpPr>
            <p:spPr>
              <a:xfrm>
                <a:off x="5110967" y="1332962"/>
                <a:ext cx="1946977" cy="815372"/>
              </a:xfrm>
              <a:prstGeom prst="rect">
                <a:avLst/>
              </a:prstGeom>
              <a:noFill/>
            </p:spPr>
            <p:txBody>
              <a:bodyPr wrap="none" rtlCol="0">
                <a:spAutoFit/>
              </a:bodyPr>
              <a:lstStyle/>
              <a:p>
                <a:r>
                  <a:rPr lang="en-US" sz="1400" b="1" dirty="0"/>
                  <a:t>Water</a:t>
                </a:r>
              </a:p>
            </p:txBody>
          </p:sp>
          <p:sp>
            <p:nvSpPr>
              <p:cNvPr id="28" name="TextBox 4">
                <a:extLst>
                  <a:ext uri="{FF2B5EF4-FFF2-40B4-BE49-F238E27FC236}">
                    <a16:creationId xmlns:a16="http://schemas.microsoft.com/office/drawing/2014/main" id="{B2EC1F43-4BA0-643A-7F11-DF85A0BC28B1}"/>
                  </a:ext>
                </a:extLst>
              </p:cNvPr>
              <p:cNvSpPr txBox="1"/>
              <p:nvPr/>
            </p:nvSpPr>
            <p:spPr>
              <a:xfrm>
                <a:off x="3058337" y="4805490"/>
                <a:ext cx="2473799" cy="81537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Mobility</a:t>
                </a:r>
              </a:p>
            </p:txBody>
          </p:sp>
          <p:pic>
            <p:nvPicPr>
              <p:cNvPr id="29" name="Picture 8" descr="C40 : Building Energy 2020 Programme">
                <a:extLst>
                  <a:ext uri="{FF2B5EF4-FFF2-40B4-BE49-F238E27FC236}">
                    <a16:creationId xmlns:a16="http://schemas.microsoft.com/office/drawing/2014/main" id="{37DB6261-55CD-A555-20CD-818B1C9C6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4712" y="2441770"/>
                <a:ext cx="1183861" cy="6659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2020 Basin Sink Faucet Bathroom Water Mixer Water Tap Bath Brass Mixer Tap  Wash Basin Taps Bathroom Contemporary From Harriete, $26.58 | DHgate.Com">
                <a:extLst>
                  <a:ext uri="{FF2B5EF4-FFF2-40B4-BE49-F238E27FC236}">
                    <a16:creationId xmlns:a16="http://schemas.microsoft.com/office/drawing/2014/main" id="{61FBBFCC-18C0-8AA8-1A7E-3BE41678F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3764" y="686847"/>
                <a:ext cx="832792" cy="83279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Top Public Safety Blogs - Kova Corp">
                <a:extLst>
                  <a:ext uri="{FF2B5EF4-FFF2-40B4-BE49-F238E27FC236}">
                    <a16:creationId xmlns:a16="http://schemas.microsoft.com/office/drawing/2014/main" id="{B02AC205-60CF-093C-8FAC-E37B861D60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2960" y="4276493"/>
                <a:ext cx="1109870" cy="66592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Advanced Energy Storage Technologies | Energy Storage Association">
                <a:extLst>
                  <a:ext uri="{FF2B5EF4-FFF2-40B4-BE49-F238E27FC236}">
                    <a16:creationId xmlns:a16="http://schemas.microsoft.com/office/drawing/2014/main" id="{A3D75809-38A3-9E10-9018-421895A33C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8995" y="2560118"/>
                <a:ext cx="1508870" cy="54757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descr="Transportation Clipart - Download Free Vectors, Clipart Graphics &amp; Vector  Art">
                <a:extLst>
                  <a:ext uri="{FF2B5EF4-FFF2-40B4-BE49-F238E27FC236}">
                    <a16:creationId xmlns:a16="http://schemas.microsoft.com/office/drawing/2014/main" id="{D39C72BF-5B12-CE03-005C-2322BD9173B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8065" y="4348624"/>
                <a:ext cx="939800" cy="65926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4946534-1960-DCC4-000C-73DD65C6B008}"/>
                  </a:ext>
                </a:extLst>
              </p:cNvPr>
              <p:cNvSpPr txBox="1"/>
              <p:nvPr/>
            </p:nvSpPr>
            <p:spPr>
              <a:xfrm>
                <a:off x="6669048" y="4691748"/>
                <a:ext cx="3414737" cy="815372"/>
              </a:xfrm>
              <a:prstGeom prst="rect">
                <a:avLst/>
              </a:prstGeom>
              <a:noFill/>
            </p:spPr>
            <p:txBody>
              <a:bodyPr wrap="none" rtlCol="0">
                <a:spAutoFit/>
              </a:bodyPr>
              <a:lstStyle/>
              <a:p>
                <a:r>
                  <a:rPr lang="en-US" sz="1400" b="1" dirty="0"/>
                  <a:t>Public safety</a:t>
                </a:r>
              </a:p>
            </p:txBody>
          </p:sp>
        </p:grpSp>
        <p:pic>
          <p:nvPicPr>
            <p:cNvPr id="20" name="Picture 19" descr="Human Outline Clipart - Male Stick Figure Png, Cliparts &amp; Cartoons - Jing.fm">
              <a:extLst>
                <a:ext uri="{FF2B5EF4-FFF2-40B4-BE49-F238E27FC236}">
                  <a16:creationId xmlns:a16="http://schemas.microsoft.com/office/drawing/2014/main" id="{D2CE2669-7F57-816A-552B-FA4DA8268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43422" y="4173401"/>
              <a:ext cx="382589" cy="68547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8" descr="Human Outline Clipart - Male Stick Figure Png, Cliparts &amp; Cartoons - Jing.fm">
              <a:extLst>
                <a:ext uri="{FF2B5EF4-FFF2-40B4-BE49-F238E27FC236}">
                  <a16:creationId xmlns:a16="http://schemas.microsoft.com/office/drawing/2014/main" id="{7961C83D-A56C-615C-25F4-5082658142D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2310" y="2471588"/>
              <a:ext cx="382589" cy="6854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emale, human, lady, people, person, woman icon">
              <a:extLst>
                <a:ext uri="{FF2B5EF4-FFF2-40B4-BE49-F238E27FC236}">
                  <a16:creationId xmlns:a16="http://schemas.microsoft.com/office/drawing/2014/main" id="{8981BF97-4438-0C29-B9E0-CD0B7A2F01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8307" y="2967770"/>
              <a:ext cx="612763" cy="6127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Female, human, lady, people, person, woman icon">
              <a:extLst>
                <a:ext uri="{FF2B5EF4-FFF2-40B4-BE49-F238E27FC236}">
                  <a16:creationId xmlns:a16="http://schemas.microsoft.com/office/drawing/2014/main" id="{E2F4CC34-FBC5-0607-0151-336046D94D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9554" y="3703760"/>
              <a:ext cx="612763" cy="6127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2CA70BBF-79BE-AE6F-B4E0-E94B65A8ADCA}"/>
              </a:ext>
            </a:extLst>
          </p:cNvPr>
          <p:cNvGrpSpPr/>
          <p:nvPr/>
        </p:nvGrpSpPr>
        <p:grpSpPr>
          <a:xfrm>
            <a:off x="1683863" y="836914"/>
            <a:ext cx="1598324" cy="1162894"/>
            <a:chOff x="148174" y="1003369"/>
            <a:chExt cx="2049742" cy="1195571"/>
          </a:xfrm>
        </p:grpSpPr>
        <p:pic>
          <p:nvPicPr>
            <p:cNvPr id="36" name="Google Shape;63;p14">
              <a:extLst>
                <a:ext uri="{FF2B5EF4-FFF2-40B4-BE49-F238E27FC236}">
                  <a16:creationId xmlns:a16="http://schemas.microsoft.com/office/drawing/2014/main" id="{67396976-27E6-50FD-F875-F844CD2053BA}"/>
                </a:ext>
              </a:extLst>
            </p:cNvPr>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8174" y="1003369"/>
              <a:ext cx="2049742" cy="1195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 descr="CCTV 101">
              <a:extLst>
                <a:ext uri="{FF2B5EF4-FFF2-40B4-BE49-F238E27FC236}">
                  <a16:creationId xmlns:a16="http://schemas.microsoft.com/office/drawing/2014/main" id="{DEB31DEA-7686-18DE-2AC7-6BA3753E885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38569" y="1034030"/>
              <a:ext cx="320670" cy="19795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290DF097-689B-9887-7A6A-E6743A32D53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0081" y="1034030"/>
              <a:ext cx="377009" cy="20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27EF9AF1-BAF5-3C7F-C7C3-E5C9F1F14184}"/>
              </a:ext>
            </a:extLst>
          </p:cNvPr>
          <p:cNvGrpSpPr/>
          <p:nvPr/>
        </p:nvGrpSpPr>
        <p:grpSpPr>
          <a:xfrm>
            <a:off x="4850723" y="2470907"/>
            <a:ext cx="2178034" cy="1885123"/>
            <a:chOff x="2799320" y="2564261"/>
            <a:chExt cx="2178034" cy="1885123"/>
          </a:xfrm>
        </p:grpSpPr>
        <p:grpSp>
          <p:nvGrpSpPr>
            <p:cNvPr id="40" name="Group 24">
              <a:extLst>
                <a:ext uri="{FF2B5EF4-FFF2-40B4-BE49-F238E27FC236}">
                  <a16:creationId xmlns:a16="http://schemas.microsoft.com/office/drawing/2014/main" id="{B0950CEE-D900-F18F-9710-1D00F5F47CA7}"/>
                </a:ext>
              </a:extLst>
            </p:cNvPr>
            <p:cNvGrpSpPr>
              <a:grpSpLocks/>
            </p:cNvGrpSpPr>
            <p:nvPr/>
          </p:nvGrpSpPr>
          <p:grpSpPr bwMode="auto">
            <a:xfrm>
              <a:off x="2799320" y="2564261"/>
              <a:ext cx="2178034" cy="1885123"/>
              <a:chOff x="7869064" y="2885660"/>
              <a:chExt cx="1916770" cy="1275523"/>
            </a:xfrm>
          </p:grpSpPr>
          <p:pic>
            <p:nvPicPr>
              <p:cNvPr id="43" name="Picture 21">
                <a:extLst>
                  <a:ext uri="{FF2B5EF4-FFF2-40B4-BE49-F238E27FC236}">
                    <a16:creationId xmlns:a16="http://schemas.microsoft.com/office/drawing/2014/main" id="{6C118B5B-7A85-0C44-CA8C-C9F557014EF2}"/>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rot="10800000" flipV="1">
                <a:off x="7869064" y="2885660"/>
                <a:ext cx="1916770" cy="127552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pic>
            <p:nvPicPr>
              <p:cNvPr id="44" name="Picture 14">
                <a:extLst>
                  <a:ext uri="{FF2B5EF4-FFF2-40B4-BE49-F238E27FC236}">
                    <a16:creationId xmlns:a16="http://schemas.microsoft.com/office/drawing/2014/main" id="{3EDAE341-0A9B-5423-0CCF-DA65B5B72293}"/>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113744" y="3088513"/>
                <a:ext cx="1239777" cy="797000"/>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pic>
        </p:grpSp>
        <p:pic>
          <p:nvPicPr>
            <p:cNvPr id="41" name="Picture 4" descr="Intel / Altera EK-10M08E144">
              <a:extLst>
                <a:ext uri="{FF2B5EF4-FFF2-40B4-BE49-F238E27FC236}">
                  <a16:creationId xmlns:a16="http://schemas.microsoft.com/office/drawing/2014/main" id="{3E8DCDBC-7D1E-5E79-15E5-400A1544CF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61201" y="3784081"/>
              <a:ext cx="454913" cy="44464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This is Intel's DG1 discrete GPU, but you can't buy one - The Verge">
              <a:extLst>
                <a:ext uri="{FF2B5EF4-FFF2-40B4-BE49-F238E27FC236}">
                  <a16:creationId xmlns:a16="http://schemas.microsoft.com/office/drawing/2014/main" id="{A510722B-7C07-29C4-B566-723C386F32C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65574" y="3681219"/>
              <a:ext cx="489301" cy="3888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01A3DFDB-B692-E8FB-CB4B-F07E5D0DF06C}"/>
              </a:ext>
            </a:extLst>
          </p:cNvPr>
          <p:cNvGrpSpPr/>
          <p:nvPr/>
        </p:nvGrpSpPr>
        <p:grpSpPr>
          <a:xfrm>
            <a:off x="4380388" y="3064644"/>
            <a:ext cx="470335" cy="523220"/>
            <a:chOff x="6539948" y="3701436"/>
            <a:chExt cx="470335" cy="523220"/>
          </a:xfrm>
        </p:grpSpPr>
        <p:sp>
          <p:nvSpPr>
            <p:cNvPr id="46" name="TextBox 45">
              <a:extLst>
                <a:ext uri="{FF2B5EF4-FFF2-40B4-BE49-F238E27FC236}">
                  <a16:creationId xmlns:a16="http://schemas.microsoft.com/office/drawing/2014/main" id="{BCAC9A7E-FB3D-884E-BACC-766415DFD9F7}"/>
                </a:ext>
              </a:extLst>
            </p:cNvPr>
            <p:cNvSpPr txBox="1"/>
            <p:nvPr/>
          </p:nvSpPr>
          <p:spPr>
            <a:xfrm>
              <a:off x="6584673" y="3701436"/>
              <a:ext cx="380884" cy="523220"/>
            </a:xfrm>
            <a:prstGeom prst="rect">
              <a:avLst/>
            </a:prstGeom>
            <a:noFill/>
          </p:spPr>
          <p:txBody>
            <a:bodyPr wrap="square" rtlCol="0">
              <a:spAutoFit/>
            </a:bodyPr>
            <a:lstStyle/>
            <a:p>
              <a:r>
                <a:rPr lang="en-US" sz="2800" b="1" dirty="0">
                  <a:solidFill>
                    <a:srgbClr val="00B050"/>
                  </a:solidFill>
                </a:rPr>
                <a:t>+</a:t>
              </a:r>
            </a:p>
          </p:txBody>
        </p:sp>
        <p:sp>
          <p:nvSpPr>
            <p:cNvPr id="47" name="Oval 46">
              <a:extLst>
                <a:ext uri="{FF2B5EF4-FFF2-40B4-BE49-F238E27FC236}">
                  <a16:creationId xmlns:a16="http://schemas.microsoft.com/office/drawing/2014/main" id="{A559D0E2-7AE9-6B95-73C7-88ADEF9C67A1}"/>
                </a:ext>
              </a:extLst>
            </p:cNvPr>
            <p:cNvSpPr/>
            <p:nvPr/>
          </p:nvSpPr>
          <p:spPr>
            <a:xfrm>
              <a:off x="6539948" y="3735335"/>
              <a:ext cx="470335" cy="455423"/>
            </a:xfrm>
            <a:prstGeom prst="ellipse">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9" name="Straight Arrow Connector 48">
            <a:extLst>
              <a:ext uri="{FF2B5EF4-FFF2-40B4-BE49-F238E27FC236}">
                <a16:creationId xmlns:a16="http://schemas.microsoft.com/office/drawing/2014/main" id="{3A558BC0-2644-8834-0577-BB4FE3D1C964}"/>
              </a:ext>
            </a:extLst>
          </p:cNvPr>
          <p:cNvCxnSpPr>
            <a:stCxn id="5" idx="2"/>
            <a:endCxn id="47" idx="0"/>
          </p:cNvCxnSpPr>
          <p:nvPr/>
        </p:nvCxnSpPr>
        <p:spPr>
          <a:xfrm flipH="1">
            <a:off x="4615555" y="1951135"/>
            <a:ext cx="80282" cy="1147408"/>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B5C2C68-623B-FB28-6F07-CA6D6DD43285}"/>
              </a:ext>
            </a:extLst>
          </p:cNvPr>
          <p:cNvCxnSpPr>
            <a:cxnSpLocks/>
            <a:endCxn id="47" idx="1"/>
          </p:cNvCxnSpPr>
          <p:nvPr/>
        </p:nvCxnSpPr>
        <p:spPr>
          <a:xfrm>
            <a:off x="2570844" y="1999808"/>
            <a:ext cx="1878423" cy="116543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AF5DD3C-6B75-6DEC-E91D-5DEB81CBAEE2}"/>
              </a:ext>
            </a:extLst>
          </p:cNvPr>
          <p:cNvCxnSpPr>
            <a:cxnSpLocks/>
            <a:stCxn id="11" idx="3"/>
            <a:endCxn id="47" idx="2"/>
          </p:cNvCxnSpPr>
          <p:nvPr/>
        </p:nvCxnSpPr>
        <p:spPr>
          <a:xfrm flipV="1">
            <a:off x="3267393" y="3326256"/>
            <a:ext cx="1112995" cy="94857"/>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D393683-0C5D-76C5-411C-07A79D120735}"/>
              </a:ext>
            </a:extLst>
          </p:cNvPr>
          <p:cNvCxnSpPr>
            <a:cxnSpLocks/>
            <a:endCxn id="47" idx="4"/>
          </p:cNvCxnSpPr>
          <p:nvPr/>
        </p:nvCxnSpPr>
        <p:spPr>
          <a:xfrm flipV="1">
            <a:off x="3772597" y="3553966"/>
            <a:ext cx="842958" cy="1281764"/>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CE5B8E6-6463-9309-AC89-80838A28A6D4}"/>
              </a:ext>
            </a:extLst>
          </p:cNvPr>
          <p:cNvSpPr txBox="1"/>
          <p:nvPr/>
        </p:nvSpPr>
        <p:spPr>
          <a:xfrm>
            <a:off x="4739015" y="2000430"/>
            <a:ext cx="5173001" cy="461665"/>
          </a:xfrm>
          <a:prstGeom prst="rect">
            <a:avLst/>
          </a:prstGeom>
          <a:noFill/>
        </p:spPr>
        <p:txBody>
          <a:bodyPr wrap="square" rtlCol="0">
            <a:spAutoFit/>
          </a:bodyPr>
          <a:lstStyle/>
          <a:p>
            <a:r>
              <a:rPr lang="en-US" sz="2400" b="1" dirty="0">
                <a:solidFill>
                  <a:srgbClr val="00B050"/>
                </a:solidFill>
              </a:rPr>
              <a:t>Edge Server: </a:t>
            </a:r>
            <a:r>
              <a:rPr lang="en-US" sz="2400" dirty="0">
                <a:solidFill>
                  <a:srgbClr val="00B050"/>
                </a:solidFill>
              </a:rPr>
              <a:t>CPU, GPU, FPGA, …</a:t>
            </a:r>
          </a:p>
        </p:txBody>
      </p:sp>
      <p:sp>
        <p:nvSpPr>
          <p:cNvPr id="58" name="TextBox 57">
            <a:extLst>
              <a:ext uri="{FF2B5EF4-FFF2-40B4-BE49-F238E27FC236}">
                <a16:creationId xmlns:a16="http://schemas.microsoft.com/office/drawing/2014/main" id="{8A19FA36-85F1-3BAC-7E79-B2C8E44AE3E1}"/>
              </a:ext>
            </a:extLst>
          </p:cNvPr>
          <p:cNvSpPr txBox="1"/>
          <p:nvPr/>
        </p:nvSpPr>
        <p:spPr>
          <a:xfrm>
            <a:off x="4957923" y="4450140"/>
            <a:ext cx="5390812" cy="1569660"/>
          </a:xfrm>
          <a:prstGeom prst="rect">
            <a:avLst/>
          </a:prstGeom>
          <a:noFill/>
          <a:ln>
            <a:solidFill>
              <a:srgbClr val="002EFF"/>
            </a:solidFill>
          </a:ln>
        </p:spPr>
        <p:txBody>
          <a:bodyPr wrap="square" rtlCol="0">
            <a:spAutoFit/>
          </a:bodyPr>
          <a:lstStyle/>
          <a:p>
            <a:r>
              <a:rPr lang="en-US" sz="2400" u="sng" dirty="0">
                <a:solidFill>
                  <a:srgbClr val="00B050"/>
                </a:solidFill>
              </a:rPr>
              <a:t>Edge computing</a:t>
            </a:r>
            <a:r>
              <a:rPr lang="en-US" sz="2400" dirty="0">
                <a:solidFill>
                  <a:srgbClr val="00B050"/>
                </a:solidFill>
              </a:rPr>
              <a:t>: Low latency, low bandwidth consumption, separate administrative domains, security &amp; privacy</a:t>
            </a:r>
          </a:p>
        </p:txBody>
      </p:sp>
      <p:sp>
        <p:nvSpPr>
          <p:cNvPr id="59" name="TextBox 58">
            <a:extLst>
              <a:ext uri="{FF2B5EF4-FFF2-40B4-BE49-F238E27FC236}">
                <a16:creationId xmlns:a16="http://schemas.microsoft.com/office/drawing/2014/main" id="{33FB6CCB-F67D-FBAD-FEE1-F208F89A4CDE}"/>
              </a:ext>
            </a:extLst>
          </p:cNvPr>
          <p:cNvSpPr txBox="1"/>
          <p:nvPr/>
        </p:nvSpPr>
        <p:spPr>
          <a:xfrm>
            <a:off x="7140534" y="2443971"/>
            <a:ext cx="3586606" cy="1938992"/>
          </a:xfrm>
          <a:prstGeom prst="rect">
            <a:avLst/>
          </a:prstGeom>
          <a:noFill/>
          <a:ln>
            <a:solidFill>
              <a:srgbClr val="002EFF"/>
            </a:solidFill>
          </a:ln>
        </p:spPr>
        <p:txBody>
          <a:bodyPr wrap="square" rtlCol="0">
            <a:spAutoFit/>
          </a:bodyPr>
          <a:lstStyle/>
          <a:p>
            <a:pPr marL="342900" indent="-342900">
              <a:buFont typeface="Arial" panose="020B0604020202020204" pitchFamily="34" charset="0"/>
              <a:buChar char="•"/>
            </a:pPr>
            <a:r>
              <a:rPr lang="en-US" sz="2400" dirty="0">
                <a:solidFill>
                  <a:srgbClr val="00B050"/>
                </a:solidFill>
              </a:rPr>
              <a:t>Data center in a box, closer to the sensors</a:t>
            </a:r>
          </a:p>
          <a:p>
            <a:pPr marL="342900" indent="-342900">
              <a:buFont typeface="Arial" panose="020B0604020202020204" pitchFamily="34" charset="0"/>
              <a:buChar char="•"/>
            </a:pPr>
            <a:r>
              <a:rPr lang="en-US" sz="2400" dirty="0">
                <a:solidFill>
                  <a:srgbClr val="00B050"/>
                </a:solidFill>
              </a:rPr>
              <a:t>Represents the middle tier of a 3-tier hierarchy: onsite – edge - cloud</a:t>
            </a:r>
          </a:p>
        </p:txBody>
      </p:sp>
    </p:spTree>
    <p:extLst>
      <p:ext uri="{BB962C8B-B14F-4D97-AF65-F5344CB8AC3E}">
        <p14:creationId xmlns:p14="http://schemas.microsoft.com/office/powerpoint/2010/main" val="119516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a:extLst>
              <a:ext uri="{FF2B5EF4-FFF2-40B4-BE49-F238E27FC236}">
                <a16:creationId xmlns:a16="http://schemas.microsoft.com/office/drawing/2014/main" id="{5FE8118B-FD98-745D-E615-AAAC57010CAA}"/>
              </a:ext>
            </a:extLst>
          </p:cNvPr>
          <p:cNvSpPr>
            <a:spLocks noGrp="1"/>
          </p:cNvSpPr>
          <p:nvPr>
            <p:ph type="title"/>
          </p:nvPr>
        </p:nvSpPr>
        <p:spPr>
          <a:xfrm>
            <a:off x="1981200" y="114300"/>
            <a:ext cx="8229600" cy="1143000"/>
          </a:xfrm>
        </p:spPr>
        <p:txBody>
          <a:bodyPr/>
          <a:lstStyle/>
          <a:p>
            <a:r>
              <a:rPr lang="en-US" altLang="en-US" b="1">
                <a:solidFill>
                  <a:srgbClr val="FF0000"/>
                </a:solidFill>
                <a:ea typeface="ＭＳ Ｐゴシック" panose="020B0600070205080204" pitchFamily="34" charset="-128"/>
              </a:rPr>
              <a:t>Edge Computing</a:t>
            </a:r>
          </a:p>
        </p:txBody>
      </p:sp>
      <p:sp>
        <p:nvSpPr>
          <p:cNvPr id="16386" name="Content Placeholder 2">
            <a:extLst>
              <a:ext uri="{FF2B5EF4-FFF2-40B4-BE49-F238E27FC236}">
                <a16:creationId xmlns:a16="http://schemas.microsoft.com/office/drawing/2014/main" id="{402AFED3-14DE-1D2B-2EA5-3AB04954A333}"/>
              </a:ext>
            </a:extLst>
          </p:cNvPr>
          <p:cNvSpPr>
            <a:spLocks noGrp="1"/>
          </p:cNvSpPr>
          <p:nvPr>
            <p:ph idx="1"/>
          </p:nvPr>
        </p:nvSpPr>
        <p:spPr>
          <a:xfrm>
            <a:off x="1981200" y="1824038"/>
            <a:ext cx="8315325" cy="1376363"/>
          </a:xfrm>
          <a:ln>
            <a:solidFill>
              <a:srgbClr val="C00000"/>
            </a:solidFill>
          </a:ln>
        </p:spPr>
        <p:txBody>
          <a:bodyPr/>
          <a:lstStyle/>
          <a:p>
            <a:pPr marL="0" indent="0">
              <a:buNone/>
            </a:pPr>
            <a:r>
              <a:rPr lang="en-US" altLang="en-US" dirty="0">
                <a:solidFill>
                  <a:srgbClr val="C00000"/>
                </a:solidFill>
                <a:ea typeface="ＭＳ Ｐゴシック" panose="020B0600070205080204" pitchFamily="34" charset="-128"/>
              </a:rPr>
              <a:t>Key driving technology for building sophisticated, context-aware, real (or near real) time IoT and smart city services</a:t>
            </a:r>
          </a:p>
        </p:txBody>
      </p:sp>
      <p:sp>
        <p:nvSpPr>
          <p:cNvPr id="26628" name="Slide Number Placeholder 2">
            <a:extLst>
              <a:ext uri="{FF2B5EF4-FFF2-40B4-BE49-F238E27FC236}">
                <a16:creationId xmlns:a16="http://schemas.microsoft.com/office/drawing/2014/main" id="{BFCEC993-7C67-C533-50AE-1C0CFE1BE098}"/>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29B60B44-9E9F-B841-8890-CE71AEAF8F2F}" type="slidenum">
              <a:rPr lang="en-US" altLang="en-US" sz="1200">
                <a:solidFill>
                  <a:srgbClr val="898989"/>
                </a:solidFill>
              </a:rPr>
              <a:pPr>
                <a:spcBef>
                  <a:spcPct val="0"/>
                </a:spcBef>
                <a:buFontTx/>
                <a:buNone/>
              </a:pPr>
              <a:t>11</a:t>
            </a:fld>
            <a:endParaRPr lang="en-US" altLang="en-US" sz="1200">
              <a:solidFill>
                <a:srgbClr val="89898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390EAD-D623-34D8-A298-31FC7D21A10F}"/>
              </a:ext>
            </a:extLst>
          </p:cNvPr>
          <p:cNvSpPr>
            <a:spLocks noGrp="1"/>
          </p:cNvSpPr>
          <p:nvPr>
            <p:ph idx="1"/>
          </p:nvPr>
        </p:nvSpPr>
        <p:spPr>
          <a:xfrm>
            <a:off x="1867593" y="1718632"/>
            <a:ext cx="8229600" cy="3945466"/>
          </a:xfrm>
        </p:spPr>
        <p:txBody>
          <a:bodyPr>
            <a:normAutofit/>
          </a:bodyPr>
          <a:lstStyle/>
          <a:p>
            <a:r>
              <a:rPr lang="en-US" altLang="en-US" dirty="0">
                <a:solidFill>
                  <a:srgbClr val="003EFF"/>
                </a:solidFill>
                <a:ea typeface="ＭＳ Ｐゴシック" panose="020B0600070205080204" pitchFamily="34" charset="-128"/>
              </a:rPr>
              <a:t>Building sophisticated, context-aware applications at the edge is a complex task at present</a:t>
            </a:r>
          </a:p>
          <a:p>
            <a:pPr lvl="1"/>
            <a:r>
              <a:rPr lang="en-US" altLang="en-US" dirty="0">
                <a:solidFill>
                  <a:srgbClr val="00B050"/>
                </a:solidFill>
                <a:ea typeface="ＭＳ Ｐゴシック" panose="020B0600070205080204" pitchFamily="34" charset="-128"/>
              </a:rPr>
              <a:t>Lack of any integrated system level support available to configure these applications</a:t>
            </a:r>
          </a:p>
          <a:p>
            <a:pPr lvl="1"/>
            <a:r>
              <a:rPr lang="en-US" altLang="en-US" dirty="0">
                <a:solidFill>
                  <a:srgbClr val="00B050"/>
                </a:solidFill>
                <a:ea typeface="ＭＳ Ｐゴシック" panose="020B0600070205080204" pitchFamily="34" charset="-128"/>
              </a:rPr>
              <a:t>Heterogeneity of computing resources and sensing devices at the edge</a:t>
            </a:r>
          </a:p>
          <a:p>
            <a:pPr lvl="1"/>
            <a:r>
              <a:rPr lang="en-US" altLang="en-US" dirty="0">
                <a:solidFill>
                  <a:srgbClr val="00B050"/>
                </a:solidFill>
                <a:ea typeface="ＭＳ Ｐゴシック" panose="020B0600070205080204" pitchFamily="34" charset="-128"/>
              </a:rPr>
              <a:t>Dynamic nature of the computing environment with mobile as well as static computing devices</a:t>
            </a:r>
          </a:p>
          <a:p>
            <a:pPr lvl="1"/>
            <a:r>
              <a:rPr lang="en-US" altLang="en-US" dirty="0">
                <a:solidFill>
                  <a:srgbClr val="00B050"/>
                </a:solidFill>
                <a:ea typeface="ＭＳ Ｐゴシック" panose="020B0600070205080204" pitchFamily="34" charset="-128"/>
              </a:rPr>
              <a:t>Lack of trust among the collaborating entities</a:t>
            </a:r>
          </a:p>
          <a:p>
            <a:pPr lvl="1"/>
            <a:r>
              <a:rPr lang="en-US" altLang="en-US" dirty="0">
                <a:solidFill>
                  <a:srgbClr val="00B050"/>
                </a:solidFill>
                <a:ea typeface="ＭＳ Ｐゴシック" panose="020B0600070205080204" pitchFamily="34" charset="-128"/>
              </a:rPr>
              <a:t>Minimal support to manage resource sharing</a:t>
            </a:r>
          </a:p>
          <a:p>
            <a:endParaRPr lang="en-US" altLang="en-US" dirty="0">
              <a:solidFill>
                <a:srgbClr val="003EFF"/>
              </a:solidFill>
              <a:ea typeface="ＭＳ Ｐゴシック" panose="020B0600070205080204" pitchFamily="34" charset="-128"/>
            </a:endParaRPr>
          </a:p>
        </p:txBody>
      </p:sp>
      <p:sp>
        <p:nvSpPr>
          <p:cNvPr id="28675" name="Title 3">
            <a:extLst>
              <a:ext uri="{FF2B5EF4-FFF2-40B4-BE49-F238E27FC236}">
                <a16:creationId xmlns:a16="http://schemas.microsoft.com/office/drawing/2014/main" id="{E7CF8D92-27AA-60E3-B6B8-9FEBE8850662}"/>
              </a:ext>
            </a:extLst>
          </p:cNvPr>
          <p:cNvSpPr txBox="1">
            <a:spLocks/>
          </p:cNvSpPr>
          <p:nvPr/>
        </p:nvSpPr>
        <p:spPr bwMode="auto">
          <a:xfrm>
            <a:off x="1981200" y="534306"/>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4400" b="1" dirty="0">
                <a:solidFill>
                  <a:srgbClr val="C00000"/>
                </a:solidFill>
              </a:rPr>
              <a:t>Edge Computing: Challenges</a:t>
            </a:r>
          </a:p>
        </p:txBody>
      </p:sp>
      <p:sp>
        <p:nvSpPr>
          <p:cNvPr id="28676" name="Slide Number Placeholder 3">
            <a:extLst>
              <a:ext uri="{FF2B5EF4-FFF2-40B4-BE49-F238E27FC236}">
                <a16:creationId xmlns:a16="http://schemas.microsoft.com/office/drawing/2014/main" id="{8B4B3694-BFAB-D43B-4F33-E44D267957E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EEF175F8-6F57-5142-8267-1E2513063DA4}" type="slidenum">
              <a:rPr lang="en-US" altLang="en-US" sz="1200">
                <a:solidFill>
                  <a:srgbClr val="898989"/>
                </a:solidFill>
              </a:rPr>
              <a:pPr>
                <a:spcBef>
                  <a:spcPct val="0"/>
                </a:spcBef>
                <a:buFontTx/>
                <a:buNone/>
              </a:pPr>
              <a:t>12</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Slide Number Placeholder 3">
            <a:extLst>
              <a:ext uri="{FF2B5EF4-FFF2-40B4-BE49-F238E27FC236}">
                <a16:creationId xmlns:a16="http://schemas.microsoft.com/office/drawing/2014/main" id="{024D2AC4-CD57-8A8B-DDC7-EA532CD29F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F6848FA1-993D-4949-8B4E-ACF1771AD031}" type="slidenum">
              <a:rPr lang="en-US" altLang="en-US" sz="1200">
                <a:solidFill>
                  <a:srgbClr val="898989"/>
                </a:solidFill>
              </a:rPr>
              <a:pPr>
                <a:spcBef>
                  <a:spcPct val="0"/>
                </a:spcBef>
                <a:buFontTx/>
                <a:buNone/>
              </a:pPr>
              <a:t>13</a:t>
            </a:fld>
            <a:endParaRPr lang="en-US" altLang="en-US" sz="1200">
              <a:solidFill>
                <a:srgbClr val="898989"/>
              </a:solidFill>
            </a:endParaRPr>
          </a:p>
        </p:txBody>
      </p:sp>
      <p:sp>
        <p:nvSpPr>
          <p:cNvPr id="7" name="TextBox 1">
            <a:extLst>
              <a:ext uri="{FF2B5EF4-FFF2-40B4-BE49-F238E27FC236}">
                <a16:creationId xmlns:a16="http://schemas.microsoft.com/office/drawing/2014/main" id="{1401F40A-F5F8-1891-2DC2-4909AB80BD46}"/>
              </a:ext>
            </a:extLst>
          </p:cNvPr>
          <p:cNvSpPr txBox="1">
            <a:spLocks noChangeArrowheads="1"/>
          </p:cNvSpPr>
          <p:nvPr/>
        </p:nvSpPr>
        <p:spPr bwMode="auto">
          <a:xfrm>
            <a:off x="850556" y="893855"/>
            <a:ext cx="10490887" cy="95410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800" dirty="0">
                <a:solidFill>
                  <a:srgbClr val="C00000"/>
                </a:solidFill>
                <a:latin typeface="Arial" panose="020B0604020202020204" pitchFamily="34" charset="0"/>
              </a:rPr>
              <a:t>Research Goal: To develop and evaluate system level services to enable an efficient  </a:t>
            </a:r>
            <a:r>
              <a:rPr lang="en-US" altLang="en-US" sz="2800" i="1" dirty="0">
                <a:solidFill>
                  <a:srgbClr val="C00000"/>
                </a:solidFill>
                <a:latin typeface="Arial" panose="020B0604020202020204" pitchFamily="34" charset="0"/>
              </a:rPr>
              <a:t>microservice-based architecture at the edge</a:t>
            </a:r>
          </a:p>
        </p:txBody>
      </p:sp>
      <p:pic>
        <p:nvPicPr>
          <p:cNvPr id="5" name="Picture 4">
            <a:extLst>
              <a:ext uri="{FF2B5EF4-FFF2-40B4-BE49-F238E27FC236}">
                <a16:creationId xmlns:a16="http://schemas.microsoft.com/office/drawing/2014/main" id="{BE8727BF-C01F-EE50-E82C-4041CBA91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986" y="2891797"/>
            <a:ext cx="3175000" cy="2868976"/>
          </a:xfrm>
          <a:prstGeom prst="rect">
            <a:avLst/>
          </a:prstGeom>
        </p:spPr>
      </p:pic>
      <p:sp>
        <p:nvSpPr>
          <p:cNvPr id="6" name="TextBox 5">
            <a:extLst>
              <a:ext uri="{FF2B5EF4-FFF2-40B4-BE49-F238E27FC236}">
                <a16:creationId xmlns:a16="http://schemas.microsoft.com/office/drawing/2014/main" id="{A09F97ED-944E-9129-8468-B9B43ECE16F4}"/>
              </a:ext>
            </a:extLst>
          </p:cNvPr>
          <p:cNvSpPr txBox="1"/>
          <p:nvPr/>
        </p:nvSpPr>
        <p:spPr>
          <a:xfrm>
            <a:off x="2667001" y="5836698"/>
            <a:ext cx="1373389" cy="369332"/>
          </a:xfrm>
          <a:prstGeom prst="rect">
            <a:avLst/>
          </a:prstGeom>
          <a:noFill/>
        </p:spPr>
        <p:txBody>
          <a:bodyPr wrap="none" rtlCol="0">
            <a:spAutoFit/>
          </a:bodyPr>
          <a:lstStyle/>
          <a:p>
            <a:r>
              <a:rPr lang="en-US" dirty="0">
                <a:solidFill>
                  <a:srgbClr val="C00000"/>
                </a:solidFill>
                <a:highlight>
                  <a:srgbClr val="FFFF00"/>
                </a:highlight>
              </a:rPr>
              <a:t>Sensor Layer</a:t>
            </a:r>
          </a:p>
        </p:txBody>
      </p:sp>
      <p:sp>
        <p:nvSpPr>
          <p:cNvPr id="8" name="TextBox 7">
            <a:extLst>
              <a:ext uri="{FF2B5EF4-FFF2-40B4-BE49-F238E27FC236}">
                <a16:creationId xmlns:a16="http://schemas.microsoft.com/office/drawing/2014/main" id="{7EAC9A5D-63A5-293D-5940-FBC387A4D72B}"/>
              </a:ext>
            </a:extLst>
          </p:cNvPr>
          <p:cNvSpPr txBox="1"/>
          <p:nvPr/>
        </p:nvSpPr>
        <p:spPr>
          <a:xfrm>
            <a:off x="2753637" y="2446540"/>
            <a:ext cx="1280415" cy="369332"/>
          </a:xfrm>
          <a:prstGeom prst="rect">
            <a:avLst/>
          </a:prstGeom>
          <a:noFill/>
        </p:spPr>
        <p:txBody>
          <a:bodyPr wrap="none" rtlCol="0">
            <a:spAutoFit/>
          </a:bodyPr>
          <a:lstStyle/>
          <a:p>
            <a:r>
              <a:rPr lang="en-US" dirty="0">
                <a:solidFill>
                  <a:srgbClr val="C00000"/>
                </a:solidFill>
                <a:highlight>
                  <a:srgbClr val="FFFF00"/>
                </a:highlight>
              </a:rPr>
              <a:t>Cloud Layer</a:t>
            </a:r>
          </a:p>
        </p:txBody>
      </p:sp>
      <p:sp>
        <p:nvSpPr>
          <p:cNvPr id="9" name="Content Placeholder 2">
            <a:extLst>
              <a:ext uri="{FF2B5EF4-FFF2-40B4-BE49-F238E27FC236}">
                <a16:creationId xmlns:a16="http://schemas.microsoft.com/office/drawing/2014/main" id="{56A4B1C3-0502-8EE0-BE47-86A4F16A2E66}"/>
              </a:ext>
            </a:extLst>
          </p:cNvPr>
          <p:cNvSpPr>
            <a:spLocks noGrp="1"/>
          </p:cNvSpPr>
          <p:nvPr>
            <p:ph idx="1"/>
          </p:nvPr>
        </p:nvSpPr>
        <p:spPr>
          <a:xfrm>
            <a:off x="5444041" y="2528964"/>
            <a:ext cx="5048250" cy="3492400"/>
          </a:xfrm>
        </p:spPr>
        <p:txBody>
          <a:bodyPr/>
          <a:lstStyle/>
          <a:p>
            <a:r>
              <a:rPr lang="en-US" altLang="en-US" sz="2400" dirty="0">
                <a:solidFill>
                  <a:srgbClr val="003EFF"/>
                </a:solidFill>
                <a:ea typeface="ＭＳ Ｐゴシック" panose="020B0600070205080204" pitchFamily="34" charset="-128"/>
              </a:rPr>
              <a:t>An application is implemented by composing a set of “microservices”</a:t>
            </a:r>
          </a:p>
          <a:p>
            <a:r>
              <a:rPr lang="en-US" altLang="en-US" sz="2400" dirty="0">
                <a:solidFill>
                  <a:srgbClr val="003EFF"/>
                </a:solidFill>
                <a:ea typeface="ＭＳ Ｐゴシック" panose="020B0600070205080204" pitchFamily="34" charset="-128"/>
              </a:rPr>
              <a:t>Each microservice implements a basic functionality</a:t>
            </a:r>
          </a:p>
          <a:p>
            <a:r>
              <a:rPr lang="en-US" altLang="en-US" sz="2400" dirty="0">
                <a:solidFill>
                  <a:srgbClr val="003EFF"/>
                </a:solidFill>
                <a:ea typeface="ＭＳ Ｐゴシック" panose="020B0600070205080204" pitchFamily="34" charset="-128"/>
              </a:rPr>
              <a:t>A microservice runs in an “isolated” computing environment</a:t>
            </a:r>
          </a:p>
          <a:p>
            <a:pPr lvl="1"/>
            <a:r>
              <a:rPr lang="en-US" altLang="en-US" dirty="0">
                <a:solidFill>
                  <a:srgbClr val="00B050"/>
                </a:solidFill>
                <a:ea typeface="ＭＳ Ｐゴシック" panose="020B0600070205080204" pitchFamily="34" charset="-128"/>
              </a:rPr>
              <a:t>LXC, dockers, etc.</a:t>
            </a:r>
          </a:p>
          <a:p>
            <a:r>
              <a:rPr lang="en-US" altLang="en-US" sz="2400" dirty="0">
                <a:solidFill>
                  <a:srgbClr val="003EFF"/>
                </a:solidFill>
                <a:ea typeface="ＭＳ Ｐゴシック" panose="020B0600070205080204" pitchFamily="34" charset="-128"/>
              </a:rPr>
              <a:t>Scale each microservice up or down</a:t>
            </a:r>
          </a:p>
        </p:txBody>
      </p:sp>
      <p:sp>
        <p:nvSpPr>
          <p:cNvPr id="2" name="TextBox 1">
            <a:extLst>
              <a:ext uri="{FF2B5EF4-FFF2-40B4-BE49-F238E27FC236}">
                <a16:creationId xmlns:a16="http://schemas.microsoft.com/office/drawing/2014/main" id="{95B24ED8-A687-1CD6-CAEA-F384539518F3}"/>
              </a:ext>
            </a:extLst>
          </p:cNvPr>
          <p:cNvSpPr txBox="1"/>
          <p:nvPr/>
        </p:nvSpPr>
        <p:spPr>
          <a:xfrm>
            <a:off x="0" y="4088952"/>
            <a:ext cx="2156744" cy="369332"/>
          </a:xfrm>
          <a:prstGeom prst="rect">
            <a:avLst/>
          </a:prstGeom>
          <a:noFill/>
        </p:spPr>
        <p:txBody>
          <a:bodyPr wrap="none" rtlCol="0">
            <a:spAutoFit/>
          </a:bodyPr>
          <a:lstStyle/>
          <a:p>
            <a:r>
              <a:rPr lang="en-US" dirty="0">
                <a:solidFill>
                  <a:srgbClr val="C00000"/>
                </a:solidFill>
                <a:highlight>
                  <a:srgbClr val="FFFF00"/>
                </a:highlight>
              </a:rPr>
              <a:t>Edge </a:t>
            </a:r>
            <a:r>
              <a:rPr lang="en-US" dirty="0" err="1">
                <a:solidFill>
                  <a:srgbClr val="C00000"/>
                </a:solidFill>
                <a:highlight>
                  <a:srgbClr val="FFFF00"/>
                </a:highlight>
              </a:rPr>
              <a:t>Comuting</a:t>
            </a:r>
            <a:r>
              <a:rPr lang="en-US" dirty="0">
                <a:solidFill>
                  <a:srgbClr val="C00000"/>
                </a:solidFill>
                <a:highlight>
                  <a:srgbClr val="FFFF00"/>
                </a:highlight>
              </a:rPr>
              <a:t> Layer</a:t>
            </a:r>
          </a:p>
        </p:txBody>
      </p:sp>
    </p:spTree>
    <p:extLst>
      <p:ext uri="{BB962C8B-B14F-4D97-AF65-F5344CB8AC3E}">
        <p14:creationId xmlns:p14="http://schemas.microsoft.com/office/powerpoint/2010/main" val="7547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AD26F-6317-CB33-7D83-97562217CA17}"/>
              </a:ext>
            </a:extLst>
          </p:cNvPr>
          <p:cNvSpPr>
            <a:spLocks noGrp="1"/>
          </p:cNvSpPr>
          <p:nvPr>
            <p:ph type="title"/>
          </p:nvPr>
        </p:nvSpPr>
        <p:spPr>
          <a:xfrm>
            <a:off x="2187146" y="427037"/>
            <a:ext cx="8542944" cy="533399"/>
          </a:xfrm>
        </p:spPr>
        <p:txBody>
          <a:bodyPr>
            <a:normAutofit fontScale="90000"/>
          </a:bodyPr>
          <a:lstStyle/>
          <a:p>
            <a:r>
              <a:rPr lang="en-US" sz="3600" b="1" dirty="0">
                <a:solidFill>
                  <a:srgbClr val="FF0000"/>
                </a:solidFill>
              </a:rPr>
              <a:t>Edge Computing: Inter-Container Communication</a:t>
            </a:r>
          </a:p>
        </p:txBody>
      </p:sp>
      <p:sp>
        <p:nvSpPr>
          <p:cNvPr id="3" name="Content Placeholder 2">
            <a:extLst>
              <a:ext uri="{FF2B5EF4-FFF2-40B4-BE49-F238E27FC236}">
                <a16:creationId xmlns:a16="http://schemas.microsoft.com/office/drawing/2014/main" id="{C37C7A73-7E60-BEFC-5C4B-A344D92A0E3A}"/>
              </a:ext>
            </a:extLst>
          </p:cNvPr>
          <p:cNvSpPr>
            <a:spLocks noGrp="1"/>
          </p:cNvSpPr>
          <p:nvPr>
            <p:ph idx="1"/>
          </p:nvPr>
        </p:nvSpPr>
        <p:spPr>
          <a:xfrm>
            <a:off x="76199" y="1117570"/>
            <a:ext cx="5263522" cy="5053570"/>
          </a:xfrm>
        </p:spPr>
        <p:txBody>
          <a:bodyPr>
            <a:noAutofit/>
          </a:bodyPr>
          <a:lstStyle/>
          <a:p>
            <a:r>
              <a:rPr lang="en-US" sz="2400" u="sng" dirty="0">
                <a:solidFill>
                  <a:srgbClr val="0024FF"/>
                </a:solidFill>
              </a:rPr>
              <a:t>Observation</a:t>
            </a:r>
            <a:r>
              <a:rPr lang="en-US" sz="2400" dirty="0">
                <a:solidFill>
                  <a:srgbClr val="0024FF"/>
                </a:solidFill>
              </a:rPr>
              <a:t>: Inter-container communication is a key bottleneck  in the application’s performance</a:t>
            </a:r>
          </a:p>
          <a:p>
            <a:r>
              <a:rPr lang="en-US" sz="2400" u="sng" dirty="0">
                <a:solidFill>
                  <a:srgbClr val="0024FF"/>
                </a:solidFill>
              </a:rPr>
              <a:t>Solution</a:t>
            </a:r>
            <a:r>
              <a:rPr lang="en-US" sz="2400" dirty="0">
                <a:solidFill>
                  <a:srgbClr val="0024FF"/>
                </a:solidFill>
              </a:rPr>
              <a:t>: Use shared memory channels </a:t>
            </a:r>
          </a:p>
          <a:p>
            <a:pPr lvl="1"/>
            <a:r>
              <a:rPr lang="en-US" dirty="0">
                <a:solidFill>
                  <a:srgbClr val="00B050"/>
                </a:solidFill>
              </a:rPr>
              <a:t>Bi-directional streams (as in TCP/IP) or publish/subscribe channels</a:t>
            </a:r>
          </a:p>
          <a:p>
            <a:pPr lvl="1"/>
            <a:r>
              <a:rPr lang="en-US" dirty="0">
                <a:solidFill>
                  <a:srgbClr val="00B050"/>
                </a:solidFill>
              </a:rPr>
              <a:t>Co-located containers:</a:t>
            </a:r>
          </a:p>
          <a:p>
            <a:pPr marL="457200" lvl="1" indent="0">
              <a:buNone/>
            </a:pPr>
            <a:r>
              <a:rPr lang="en-US" i="1" dirty="0">
                <a:solidFill>
                  <a:srgbClr val="00B050"/>
                </a:solidFill>
              </a:rPr>
              <a:t>                               </a:t>
            </a:r>
            <a:r>
              <a:rPr lang="en-US" i="1" dirty="0" err="1">
                <a:solidFill>
                  <a:srgbClr val="00B050"/>
                </a:solidFill>
              </a:rPr>
              <a:t>hostIPC</a:t>
            </a:r>
            <a:r>
              <a:rPr lang="en-US" i="1" dirty="0">
                <a:solidFill>
                  <a:srgbClr val="00B050"/>
                </a:solidFill>
              </a:rPr>
              <a:t> = true</a:t>
            </a:r>
            <a:r>
              <a:rPr lang="en-US" dirty="0">
                <a:solidFill>
                  <a:srgbClr val="00B050"/>
                </a:solidFill>
              </a:rPr>
              <a:t> </a:t>
            </a:r>
          </a:p>
          <a:p>
            <a:pPr lvl="1"/>
            <a:r>
              <a:rPr lang="en-US" dirty="0">
                <a:solidFill>
                  <a:srgbClr val="00B050"/>
                </a:solidFill>
              </a:rPr>
              <a:t>Remote communication by synchronizing memory regions via Remote Direct Memory Access (RDMA) </a:t>
            </a:r>
            <a:r>
              <a:rPr lang="en-US" i="1" dirty="0">
                <a:solidFill>
                  <a:srgbClr val="C00000"/>
                </a:solidFill>
              </a:rPr>
              <a:t>(in progress)</a:t>
            </a:r>
          </a:p>
          <a:p>
            <a:r>
              <a:rPr lang="en-US" sz="2400" dirty="0">
                <a:solidFill>
                  <a:srgbClr val="0024FF"/>
                </a:solidFill>
              </a:rPr>
              <a:t>Integrated with Kubernetes</a:t>
            </a:r>
          </a:p>
        </p:txBody>
      </p:sp>
      <p:sp>
        <p:nvSpPr>
          <p:cNvPr id="4" name="Slide Number Placeholder 3">
            <a:extLst>
              <a:ext uri="{FF2B5EF4-FFF2-40B4-BE49-F238E27FC236}">
                <a16:creationId xmlns:a16="http://schemas.microsoft.com/office/drawing/2014/main" id="{CC0FFC53-C6D3-045D-5B0C-708BC837AB77}"/>
              </a:ext>
            </a:extLst>
          </p:cNvPr>
          <p:cNvSpPr>
            <a:spLocks noGrp="1"/>
          </p:cNvSpPr>
          <p:nvPr>
            <p:ph type="sldNum" sz="quarter" idx="12"/>
          </p:nvPr>
        </p:nvSpPr>
        <p:spPr/>
        <p:txBody>
          <a:bodyPr/>
          <a:lstStyle/>
          <a:p>
            <a:fld id="{14880112-9663-964A-AA59-14A347B745EA}" type="slidenum">
              <a:rPr lang="en-US" altLang="en-US" smtClean="0"/>
              <a:pPr/>
              <a:t>14</a:t>
            </a:fld>
            <a:endParaRPr lang="en-US" altLang="en-US"/>
          </a:p>
        </p:txBody>
      </p:sp>
      <p:grpSp>
        <p:nvGrpSpPr>
          <p:cNvPr id="6" name="Group 4">
            <a:extLst>
              <a:ext uri="{FF2B5EF4-FFF2-40B4-BE49-F238E27FC236}">
                <a16:creationId xmlns:a16="http://schemas.microsoft.com/office/drawing/2014/main" id="{7EAFC57B-C889-A335-38EE-0A53AD3652DD}"/>
              </a:ext>
            </a:extLst>
          </p:cNvPr>
          <p:cNvGrpSpPr>
            <a:grpSpLocks/>
          </p:cNvGrpSpPr>
          <p:nvPr/>
        </p:nvGrpSpPr>
        <p:grpSpPr bwMode="auto">
          <a:xfrm>
            <a:off x="8173151" y="1395411"/>
            <a:ext cx="3784600" cy="1450975"/>
            <a:chOff x="2514600" y="3351425"/>
            <a:chExt cx="3785350" cy="1450250"/>
          </a:xfrm>
        </p:grpSpPr>
        <p:sp>
          <p:nvSpPr>
            <p:cNvPr id="7" name="Google Shape;133;p21">
              <a:extLst>
                <a:ext uri="{FF2B5EF4-FFF2-40B4-BE49-F238E27FC236}">
                  <a16:creationId xmlns:a16="http://schemas.microsoft.com/office/drawing/2014/main" id="{A58665B6-2278-D904-6170-E736766F2045}"/>
                </a:ext>
              </a:extLst>
            </p:cNvPr>
            <p:cNvSpPr>
              <a:spLocks noChangeArrowheads="1"/>
            </p:cNvSpPr>
            <p:nvPr/>
          </p:nvSpPr>
          <p:spPr bwMode="auto">
            <a:xfrm>
              <a:off x="2514600" y="4196575"/>
              <a:ext cx="1463500" cy="605100"/>
            </a:xfrm>
            <a:prstGeom prst="roundRect">
              <a:avLst>
                <a:gd name="adj" fmla="val 16667"/>
              </a:avLst>
            </a:prstGeom>
            <a:solidFill>
              <a:srgbClr val="FFFFFF"/>
            </a:solidFill>
            <a:ln w="9525">
              <a:solidFill>
                <a:schemeClr val="tx1"/>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dirty="0">
                  <a:latin typeface="Arial" panose="020B0604020202020204" pitchFamily="34" charset="0"/>
                </a:rPr>
                <a:t>Container 1</a:t>
              </a:r>
            </a:p>
          </p:txBody>
        </p:sp>
        <p:sp>
          <p:nvSpPr>
            <p:cNvPr id="8" name="Google Shape;134;p21">
              <a:extLst>
                <a:ext uri="{FF2B5EF4-FFF2-40B4-BE49-F238E27FC236}">
                  <a16:creationId xmlns:a16="http://schemas.microsoft.com/office/drawing/2014/main" id="{FE15044C-984C-EC69-6A80-987F9C3D1B8A}"/>
                </a:ext>
              </a:extLst>
            </p:cNvPr>
            <p:cNvSpPr>
              <a:spLocks noChangeArrowheads="1"/>
            </p:cNvSpPr>
            <p:nvPr/>
          </p:nvSpPr>
          <p:spPr bwMode="auto">
            <a:xfrm>
              <a:off x="4836450" y="4196575"/>
              <a:ext cx="1463500" cy="605100"/>
            </a:xfrm>
            <a:prstGeom prst="roundRect">
              <a:avLst>
                <a:gd name="adj" fmla="val 16667"/>
              </a:avLst>
            </a:prstGeom>
            <a:solidFill>
              <a:srgbClr val="FFFFFF"/>
            </a:solidFill>
            <a:ln w="9525">
              <a:solidFill>
                <a:schemeClr val="tx1"/>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dirty="0">
                  <a:latin typeface="Arial" panose="020B0604020202020204" pitchFamily="34" charset="0"/>
                </a:rPr>
                <a:t>Container 2</a:t>
              </a:r>
            </a:p>
          </p:txBody>
        </p:sp>
        <p:sp>
          <p:nvSpPr>
            <p:cNvPr id="9" name="Google Shape;135;p21">
              <a:extLst>
                <a:ext uri="{FF2B5EF4-FFF2-40B4-BE49-F238E27FC236}">
                  <a16:creationId xmlns:a16="http://schemas.microsoft.com/office/drawing/2014/main" id="{0CA7D995-00BC-97DC-93EC-40F203FF2600}"/>
                </a:ext>
              </a:extLst>
            </p:cNvPr>
            <p:cNvSpPr>
              <a:spLocks noChangeArrowheads="1"/>
            </p:cNvSpPr>
            <p:nvPr/>
          </p:nvSpPr>
          <p:spPr bwMode="auto">
            <a:xfrm>
              <a:off x="2667000" y="3351425"/>
              <a:ext cx="3469200" cy="719400"/>
            </a:xfrm>
            <a:prstGeom prst="rect">
              <a:avLst/>
            </a:prstGeom>
            <a:solidFill>
              <a:srgbClr val="E6B8AF"/>
            </a:solidFill>
            <a:ln w="9525">
              <a:solidFill>
                <a:schemeClr val="tx2"/>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a:latin typeface="Arial" panose="020B0604020202020204" pitchFamily="34" charset="0"/>
                </a:rPr>
                <a:t>Shimmy </a:t>
              </a:r>
            </a:p>
            <a:p>
              <a:pPr>
                <a:spcBef>
                  <a:spcPct val="0"/>
                </a:spcBef>
                <a:buFontTx/>
                <a:buNone/>
              </a:pPr>
              <a:r>
                <a:rPr lang="en-US" altLang="en-US" sz="1800">
                  <a:latin typeface="Arial" panose="020B0604020202020204" pitchFamily="34" charset="0"/>
                </a:rPr>
                <a:t>agent</a:t>
              </a:r>
            </a:p>
          </p:txBody>
        </p:sp>
        <p:sp>
          <p:nvSpPr>
            <p:cNvPr id="10" name="Google Shape;136;p21">
              <a:extLst>
                <a:ext uri="{FF2B5EF4-FFF2-40B4-BE49-F238E27FC236}">
                  <a16:creationId xmlns:a16="http://schemas.microsoft.com/office/drawing/2014/main" id="{81F39093-CA91-2950-B324-9D72971CAC07}"/>
                </a:ext>
              </a:extLst>
            </p:cNvPr>
            <p:cNvSpPr>
              <a:spLocks noChangeArrowheads="1"/>
            </p:cNvSpPr>
            <p:nvPr/>
          </p:nvSpPr>
          <p:spPr bwMode="auto">
            <a:xfrm>
              <a:off x="3753975" y="3429000"/>
              <a:ext cx="1143000" cy="487450"/>
            </a:xfrm>
            <a:prstGeom prst="rect">
              <a:avLst/>
            </a:prstGeom>
            <a:solidFill>
              <a:srgbClr val="FFFFFF"/>
            </a:solidFill>
            <a:ln w="9525">
              <a:solidFill>
                <a:schemeClr val="tx1"/>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dirty="0" err="1">
                  <a:latin typeface="Arial" panose="020B0604020202020204" pitchFamily="34" charset="0"/>
                </a:rPr>
                <a:t>Shm</a:t>
              </a:r>
              <a:r>
                <a:rPr lang="en-US" altLang="en-US" sz="1800" dirty="0">
                  <a:latin typeface="Arial" panose="020B0604020202020204" pitchFamily="34" charset="0"/>
                </a:rPr>
                <a:t> region</a:t>
              </a:r>
            </a:p>
          </p:txBody>
        </p:sp>
        <p:cxnSp>
          <p:nvCxnSpPr>
            <p:cNvPr id="11" name="Google Shape;137;p21">
              <a:extLst>
                <a:ext uri="{FF2B5EF4-FFF2-40B4-BE49-F238E27FC236}">
                  <a16:creationId xmlns:a16="http://schemas.microsoft.com/office/drawing/2014/main" id="{8649A941-9857-1BCF-18C5-85C70FAB0C8D}"/>
                </a:ext>
              </a:extLst>
            </p:cNvPr>
            <p:cNvCxnSpPr>
              <a:cxnSpLocks/>
              <a:endCxn id="10" idx="1"/>
            </p:cNvCxnSpPr>
            <p:nvPr/>
          </p:nvCxnSpPr>
          <p:spPr bwMode="auto">
            <a:xfrm flipV="1">
              <a:off x="3328275" y="3672725"/>
              <a:ext cx="425700" cy="523926"/>
            </a:xfrm>
            <a:prstGeom prst="straightConnector1">
              <a:avLst/>
            </a:prstGeom>
            <a:noFill/>
            <a:ln w="9525">
              <a:solidFill>
                <a:schemeClr val="tx2"/>
              </a:solidFill>
              <a:round/>
              <a:headEnd/>
              <a:tailEnd/>
            </a:ln>
            <a:extLst>
              <a:ext uri="{909E8E84-426E-40DD-AFC4-6F175D3DCCD1}">
                <a14:hiddenFill xmlns:a14="http://schemas.microsoft.com/office/drawing/2010/main">
                  <a:noFill/>
                </a14:hiddenFill>
              </a:ext>
            </a:extLst>
          </p:spPr>
        </p:cxnSp>
        <p:cxnSp>
          <p:nvCxnSpPr>
            <p:cNvPr id="12" name="Google Shape;138;p21">
              <a:extLst>
                <a:ext uri="{FF2B5EF4-FFF2-40B4-BE49-F238E27FC236}">
                  <a16:creationId xmlns:a16="http://schemas.microsoft.com/office/drawing/2014/main" id="{6CE2C893-62E6-76F4-646F-674934BF7CB7}"/>
                </a:ext>
              </a:extLst>
            </p:cNvPr>
            <p:cNvCxnSpPr>
              <a:cxnSpLocks/>
              <a:stCxn id="10" idx="3"/>
            </p:cNvCxnSpPr>
            <p:nvPr/>
          </p:nvCxnSpPr>
          <p:spPr bwMode="auto">
            <a:xfrm>
              <a:off x="4896975" y="3672725"/>
              <a:ext cx="589500" cy="523925"/>
            </a:xfrm>
            <a:prstGeom prst="straightConnector1">
              <a:avLst/>
            </a:prstGeom>
            <a:noFill/>
            <a:ln w="9525">
              <a:solidFill>
                <a:schemeClr val="tx2"/>
              </a:solidFill>
              <a:round/>
              <a:headEnd/>
              <a:tailEnd/>
            </a:ln>
            <a:extLst>
              <a:ext uri="{909E8E84-426E-40DD-AFC4-6F175D3DCCD1}">
                <a14:hiddenFill xmlns:a14="http://schemas.microsoft.com/office/drawing/2010/main">
                  <a:noFill/>
                </a14:hiddenFill>
              </a:ext>
            </a:extLst>
          </p:spPr>
        </p:cxnSp>
      </p:grpSp>
      <p:grpSp>
        <p:nvGrpSpPr>
          <p:cNvPr id="13" name="Group 2">
            <a:extLst>
              <a:ext uri="{FF2B5EF4-FFF2-40B4-BE49-F238E27FC236}">
                <a16:creationId xmlns:a16="http://schemas.microsoft.com/office/drawing/2014/main" id="{04979DED-B6B9-8DF3-C754-1E2EB3418BE7}"/>
              </a:ext>
            </a:extLst>
          </p:cNvPr>
          <p:cNvGrpSpPr>
            <a:grpSpLocks/>
          </p:cNvGrpSpPr>
          <p:nvPr/>
        </p:nvGrpSpPr>
        <p:grpSpPr bwMode="auto">
          <a:xfrm>
            <a:off x="5105400" y="4210577"/>
            <a:ext cx="7010400" cy="2009775"/>
            <a:chOff x="1098175" y="3082825"/>
            <a:chExt cx="7010400" cy="2010325"/>
          </a:xfrm>
        </p:grpSpPr>
        <p:sp>
          <p:nvSpPr>
            <p:cNvPr id="14" name="Google Shape;144;p22">
              <a:extLst>
                <a:ext uri="{FF2B5EF4-FFF2-40B4-BE49-F238E27FC236}">
                  <a16:creationId xmlns:a16="http://schemas.microsoft.com/office/drawing/2014/main" id="{C4F14642-50A8-1FF3-3782-D1A0E40FFEFC}"/>
                </a:ext>
              </a:extLst>
            </p:cNvPr>
            <p:cNvSpPr>
              <a:spLocks noChangeArrowheads="1"/>
            </p:cNvSpPr>
            <p:nvPr/>
          </p:nvSpPr>
          <p:spPr bwMode="auto">
            <a:xfrm>
              <a:off x="1295400" y="4344388"/>
              <a:ext cx="1058165" cy="490800"/>
            </a:xfrm>
            <a:prstGeom prst="roundRect">
              <a:avLst>
                <a:gd name="adj" fmla="val 16667"/>
              </a:avLst>
            </a:prstGeom>
            <a:solidFill>
              <a:srgbClr val="FFFFFF"/>
            </a:solidFill>
            <a:ln w="9525">
              <a:solidFill>
                <a:schemeClr val="tx1"/>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rPr>
                <a:t>Container 1</a:t>
              </a:r>
            </a:p>
          </p:txBody>
        </p:sp>
        <p:sp>
          <p:nvSpPr>
            <p:cNvPr id="15" name="Google Shape;145;p22">
              <a:extLst>
                <a:ext uri="{FF2B5EF4-FFF2-40B4-BE49-F238E27FC236}">
                  <a16:creationId xmlns:a16="http://schemas.microsoft.com/office/drawing/2014/main" id="{ABFC6978-7AEE-097B-CEE0-03EF60981112}"/>
                </a:ext>
              </a:extLst>
            </p:cNvPr>
            <p:cNvSpPr>
              <a:spLocks noChangeArrowheads="1"/>
            </p:cNvSpPr>
            <p:nvPr/>
          </p:nvSpPr>
          <p:spPr bwMode="auto">
            <a:xfrm>
              <a:off x="2977357" y="4344388"/>
              <a:ext cx="1058164" cy="490800"/>
            </a:xfrm>
            <a:prstGeom prst="roundRect">
              <a:avLst>
                <a:gd name="adj" fmla="val 16667"/>
              </a:avLst>
            </a:prstGeom>
            <a:solidFill>
              <a:srgbClr val="FFFFFF"/>
            </a:solidFill>
            <a:ln w="9525">
              <a:solidFill>
                <a:schemeClr val="tx1"/>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rPr>
                <a:t>Container 2</a:t>
              </a:r>
            </a:p>
          </p:txBody>
        </p:sp>
        <p:sp>
          <p:nvSpPr>
            <p:cNvPr id="16" name="Google Shape;146;p22">
              <a:extLst>
                <a:ext uri="{FF2B5EF4-FFF2-40B4-BE49-F238E27FC236}">
                  <a16:creationId xmlns:a16="http://schemas.microsoft.com/office/drawing/2014/main" id="{C8D330D8-3052-D8AE-D51C-7FFFC06BB4C4}"/>
                </a:ext>
              </a:extLst>
            </p:cNvPr>
            <p:cNvSpPr>
              <a:spLocks noChangeArrowheads="1"/>
            </p:cNvSpPr>
            <p:nvPr/>
          </p:nvSpPr>
          <p:spPr bwMode="auto">
            <a:xfrm>
              <a:off x="1400725" y="3658725"/>
              <a:ext cx="2521200" cy="583500"/>
            </a:xfrm>
            <a:prstGeom prst="rect">
              <a:avLst/>
            </a:prstGeom>
            <a:solidFill>
              <a:srgbClr val="E6B8AF"/>
            </a:solidFill>
            <a:ln w="9525">
              <a:solidFill>
                <a:schemeClr val="tx2"/>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800" dirty="0">
                  <a:latin typeface="Arial" panose="020B0604020202020204" pitchFamily="34" charset="0"/>
                </a:rPr>
                <a:t>Shimmy </a:t>
              </a:r>
            </a:p>
            <a:p>
              <a:pPr>
                <a:spcBef>
                  <a:spcPct val="0"/>
                </a:spcBef>
                <a:buFontTx/>
                <a:buNone/>
              </a:pPr>
              <a:r>
                <a:rPr lang="en-US" altLang="en-US" sz="1800" dirty="0">
                  <a:latin typeface="Arial" panose="020B0604020202020204" pitchFamily="34" charset="0"/>
                </a:rPr>
                <a:t>agent</a:t>
              </a:r>
            </a:p>
          </p:txBody>
        </p:sp>
        <p:sp>
          <p:nvSpPr>
            <p:cNvPr id="17" name="Google Shape;147;p22">
              <a:extLst>
                <a:ext uri="{FF2B5EF4-FFF2-40B4-BE49-F238E27FC236}">
                  <a16:creationId xmlns:a16="http://schemas.microsoft.com/office/drawing/2014/main" id="{85FA44D2-FF25-290E-80E5-BCB58A6658C7}"/>
                </a:ext>
              </a:extLst>
            </p:cNvPr>
            <p:cNvSpPr>
              <a:spLocks noChangeArrowheads="1"/>
            </p:cNvSpPr>
            <p:nvPr/>
          </p:nvSpPr>
          <p:spPr bwMode="auto">
            <a:xfrm>
              <a:off x="2190676" y="3808023"/>
              <a:ext cx="830700" cy="309000"/>
            </a:xfrm>
            <a:prstGeom prst="rect">
              <a:avLst/>
            </a:prstGeom>
            <a:solidFill>
              <a:srgbClr val="FFFFFF"/>
            </a:solidFill>
            <a:ln w="9525">
              <a:solidFill>
                <a:schemeClr val="tx1"/>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200" dirty="0" err="1">
                  <a:latin typeface="Arial" panose="020B0604020202020204" pitchFamily="34" charset="0"/>
                </a:rPr>
                <a:t>Shm</a:t>
              </a:r>
              <a:r>
                <a:rPr lang="en-US" altLang="en-US" sz="1200" dirty="0">
                  <a:latin typeface="Arial" panose="020B0604020202020204" pitchFamily="34" charset="0"/>
                </a:rPr>
                <a:t> region</a:t>
              </a:r>
            </a:p>
          </p:txBody>
        </p:sp>
        <p:cxnSp>
          <p:nvCxnSpPr>
            <p:cNvPr id="18" name="Google Shape;148;p22">
              <a:extLst>
                <a:ext uri="{FF2B5EF4-FFF2-40B4-BE49-F238E27FC236}">
                  <a16:creationId xmlns:a16="http://schemas.microsoft.com/office/drawing/2014/main" id="{AC8882C9-6941-B8B5-5A65-BEEA8278492D}"/>
                </a:ext>
              </a:extLst>
            </p:cNvPr>
            <p:cNvCxnSpPr>
              <a:cxnSpLocks noChangeShapeType="1"/>
              <a:endCxn id="17" idx="1"/>
            </p:cNvCxnSpPr>
            <p:nvPr/>
          </p:nvCxnSpPr>
          <p:spPr bwMode="auto">
            <a:xfrm rot="10800000" flipH="1">
              <a:off x="1881376" y="3962523"/>
              <a:ext cx="309300" cy="381900"/>
            </a:xfrm>
            <a:prstGeom prst="straightConnector1">
              <a:avLst/>
            </a:prstGeom>
            <a:noFill/>
            <a:ln w="9525">
              <a:solidFill>
                <a:schemeClr val="tx2"/>
              </a:solidFill>
              <a:round/>
              <a:headEnd/>
              <a:tailEnd/>
            </a:ln>
            <a:extLst>
              <a:ext uri="{909E8E84-426E-40DD-AFC4-6F175D3DCCD1}">
                <a14:hiddenFill xmlns:a14="http://schemas.microsoft.com/office/drawing/2010/main">
                  <a:noFill/>
                </a14:hiddenFill>
              </a:ext>
            </a:extLst>
          </p:spPr>
        </p:cxnSp>
        <p:cxnSp>
          <p:nvCxnSpPr>
            <p:cNvPr id="19" name="Google Shape;149;p22">
              <a:extLst>
                <a:ext uri="{FF2B5EF4-FFF2-40B4-BE49-F238E27FC236}">
                  <a16:creationId xmlns:a16="http://schemas.microsoft.com/office/drawing/2014/main" id="{830DC53F-0526-8CC6-1694-C03E12BDDA3A}"/>
                </a:ext>
              </a:extLst>
            </p:cNvPr>
            <p:cNvCxnSpPr>
              <a:cxnSpLocks noChangeShapeType="1"/>
              <a:stCxn id="17" idx="3"/>
            </p:cNvCxnSpPr>
            <p:nvPr/>
          </p:nvCxnSpPr>
          <p:spPr bwMode="auto">
            <a:xfrm>
              <a:off x="3021376" y="3962523"/>
              <a:ext cx="428400" cy="381900"/>
            </a:xfrm>
            <a:prstGeom prst="straightConnector1">
              <a:avLst/>
            </a:prstGeom>
            <a:noFill/>
            <a:ln w="9525">
              <a:solidFill>
                <a:schemeClr val="tx2"/>
              </a:solidFill>
              <a:round/>
              <a:headEnd/>
              <a:tailEnd/>
            </a:ln>
            <a:extLst>
              <a:ext uri="{909E8E84-426E-40DD-AFC4-6F175D3DCCD1}">
                <a14:hiddenFill xmlns:a14="http://schemas.microsoft.com/office/drawing/2010/main">
                  <a:noFill/>
                </a14:hiddenFill>
              </a:ext>
            </a:extLst>
          </p:spPr>
        </p:cxnSp>
        <p:sp>
          <p:nvSpPr>
            <p:cNvPr id="20" name="Google Shape;150;p22">
              <a:extLst>
                <a:ext uri="{FF2B5EF4-FFF2-40B4-BE49-F238E27FC236}">
                  <a16:creationId xmlns:a16="http://schemas.microsoft.com/office/drawing/2014/main" id="{7EFDD843-40F9-CBBE-BDCD-0F4C29E1BA7C}"/>
                </a:ext>
              </a:extLst>
            </p:cNvPr>
            <p:cNvSpPr>
              <a:spLocks noChangeArrowheads="1"/>
            </p:cNvSpPr>
            <p:nvPr/>
          </p:nvSpPr>
          <p:spPr bwMode="auto">
            <a:xfrm>
              <a:off x="1098175" y="3132050"/>
              <a:ext cx="3238500" cy="1961100"/>
            </a:xfrm>
            <a:prstGeom prst="roundRect">
              <a:avLst>
                <a:gd name="adj" fmla="val 16667"/>
              </a:avLst>
            </a:prstGeom>
            <a:noFill/>
            <a:ln w="9525">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21" name="Google Shape;151;p22">
              <a:extLst>
                <a:ext uri="{FF2B5EF4-FFF2-40B4-BE49-F238E27FC236}">
                  <a16:creationId xmlns:a16="http://schemas.microsoft.com/office/drawing/2014/main" id="{B4985557-FA01-87BA-1465-A2DBCC515FA9}"/>
                </a:ext>
              </a:extLst>
            </p:cNvPr>
            <p:cNvSpPr>
              <a:spLocks noChangeArrowheads="1"/>
            </p:cNvSpPr>
            <p:nvPr/>
          </p:nvSpPr>
          <p:spPr bwMode="auto">
            <a:xfrm>
              <a:off x="4870075" y="3082825"/>
              <a:ext cx="3238500" cy="1961100"/>
            </a:xfrm>
            <a:prstGeom prst="roundRect">
              <a:avLst>
                <a:gd name="adj" fmla="val 16667"/>
              </a:avLst>
            </a:prstGeom>
            <a:noFill/>
            <a:ln w="9525">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Arial" panose="020B0604020202020204" pitchFamily="34" charset="0"/>
              </a:endParaRPr>
            </a:p>
          </p:txBody>
        </p:sp>
        <p:sp>
          <p:nvSpPr>
            <p:cNvPr id="22" name="Google Shape;152;p22">
              <a:extLst>
                <a:ext uri="{FF2B5EF4-FFF2-40B4-BE49-F238E27FC236}">
                  <a16:creationId xmlns:a16="http://schemas.microsoft.com/office/drawing/2014/main" id="{EB7D75EF-CB5C-119E-520E-14C1C6B212A1}"/>
                </a:ext>
              </a:extLst>
            </p:cNvPr>
            <p:cNvSpPr>
              <a:spLocks noChangeArrowheads="1"/>
            </p:cNvSpPr>
            <p:nvPr/>
          </p:nvSpPr>
          <p:spPr bwMode="auto">
            <a:xfrm>
              <a:off x="6629400" y="4344272"/>
              <a:ext cx="1120520" cy="490800"/>
            </a:xfrm>
            <a:prstGeom prst="roundRect">
              <a:avLst>
                <a:gd name="adj" fmla="val 16667"/>
              </a:avLst>
            </a:prstGeom>
            <a:solidFill>
              <a:srgbClr val="FFFFFF"/>
            </a:solidFill>
            <a:ln w="9525">
              <a:solidFill>
                <a:schemeClr val="tx1"/>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rPr>
                <a:t>Container 3</a:t>
              </a:r>
            </a:p>
          </p:txBody>
        </p:sp>
        <p:sp>
          <p:nvSpPr>
            <p:cNvPr id="23" name="Google Shape;153;p22">
              <a:extLst>
                <a:ext uri="{FF2B5EF4-FFF2-40B4-BE49-F238E27FC236}">
                  <a16:creationId xmlns:a16="http://schemas.microsoft.com/office/drawing/2014/main" id="{A840BBA8-8909-A6CE-C3D0-2E9ED81D4453}"/>
                </a:ext>
              </a:extLst>
            </p:cNvPr>
            <p:cNvSpPr>
              <a:spLocks noChangeArrowheads="1"/>
            </p:cNvSpPr>
            <p:nvPr/>
          </p:nvSpPr>
          <p:spPr bwMode="auto">
            <a:xfrm>
              <a:off x="5228700" y="3658725"/>
              <a:ext cx="2521200" cy="583500"/>
            </a:xfrm>
            <a:prstGeom prst="rect">
              <a:avLst/>
            </a:prstGeom>
            <a:solidFill>
              <a:srgbClr val="E6B8AF"/>
            </a:solidFill>
            <a:ln w="9525">
              <a:solidFill>
                <a:schemeClr val="tx2"/>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r">
                <a:spcBef>
                  <a:spcPct val="0"/>
                </a:spcBef>
                <a:buFontTx/>
                <a:buNone/>
              </a:pPr>
              <a:r>
                <a:rPr lang="en-US" altLang="en-US" sz="1800">
                  <a:latin typeface="Arial" panose="020B0604020202020204" pitchFamily="34" charset="0"/>
                </a:rPr>
                <a:t>Shimmy </a:t>
              </a:r>
            </a:p>
            <a:p>
              <a:pPr algn="r">
                <a:spcBef>
                  <a:spcPct val="0"/>
                </a:spcBef>
                <a:buFontTx/>
                <a:buNone/>
              </a:pPr>
              <a:r>
                <a:rPr lang="en-US" altLang="en-US" sz="1800">
                  <a:latin typeface="Arial" panose="020B0604020202020204" pitchFamily="34" charset="0"/>
                </a:rPr>
                <a:t>agent</a:t>
              </a:r>
            </a:p>
          </p:txBody>
        </p:sp>
        <p:sp>
          <p:nvSpPr>
            <p:cNvPr id="24" name="Google Shape;154;p22">
              <a:extLst>
                <a:ext uri="{FF2B5EF4-FFF2-40B4-BE49-F238E27FC236}">
                  <a16:creationId xmlns:a16="http://schemas.microsoft.com/office/drawing/2014/main" id="{0AD31B20-1DC7-4AA2-C1E8-0F0F6360C3BF}"/>
                </a:ext>
              </a:extLst>
            </p:cNvPr>
            <p:cNvSpPr>
              <a:spLocks noChangeArrowheads="1"/>
            </p:cNvSpPr>
            <p:nvPr/>
          </p:nvSpPr>
          <p:spPr bwMode="auto">
            <a:xfrm>
              <a:off x="6141870" y="3823623"/>
              <a:ext cx="830700" cy="309000"/>
            </a:xfrm>
            <a:prstGeom prst="rect">
              <a:avLst/>
            </a:prstGeom>
            <a:solidFill>
              <a:srgbClr val="FFFFFF"/>
            </a:solidFill>
            <a:ln w="9525">
              <a:solidFill>
                <a:schemeClr val="tx1"/>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200">
                  <a:latin typeface="Arial" panose="020B0604020202020204" pitchFamily="34" charset="0"/>
                </a:rPr>
                <a:t>Shm region</a:t>
              </a:r>
            </a:p>
          </p:txBody>
        </p:sp>
        <p:cxnSp>
          <p:nvCxnSpPr>
            <p:cNvPr id="25" name="Google Shape;155;p22">
              <a:extLst>
                <a:ext uri="{FF2B5EF4-FFF2-40B4-BE49-F238E27FC236}">
                  <a16:creationId xmlns:a16="http://schemas.microsoft.com/office/drawing/2014/main" id="{DFBD6EC9-A942-68EC-3086-ACC4F0BCA361}"/>
                </a:ext>
              </a:extLst>
            </p:cNvPr>
            <p:cNvCxnSpPr>
              <a:cxnSpLocks noChangeShapeType="1"/>
              <a:stCxn id="24" idx="3"/>
            </p:cNvCxnSpPr>
            <p:nvPr/>
          </p:nvCxnSpPr>
          <p:spPr bwMode="auto">
            <a:xfrm>
              <a:off x="6972570" y="3978123"/>
              <a:ext cx="428400" cy="381900"/>
            </a:xfrm>
            <a:prstGeom prst="straightConnector1">
              <a:avLst/>
            </a:prstGeom>
            <a:noFill/>
            <a:ln w="9525">
              <a:solidFill>
                <a:schemeClr val="tx2"/>
              </a:solidFill>
              <a:round/>
              <a:headEnd/>
              <a:tailEnd/>
            </a:ln>
            <a:extLst>
              <a:ext uri="{909E8E84-426E-40DD-AFC4-6F175D3DCCD1}">
                <a14:hiddenFill xmlns:a14="http://schemas.microsoft.com/office/drawing/2010/main">
                  <a:noFill/>
                </a14:hiddenFill>
              </a:ext>
            </a:extLst>
          </p:spPr>
        </p:cxnSp>
        <p:sp>
          <p:nvSpPr>
            <p:cNvPr id="26" name="Google Shape;156;p22">
              <a:extLst>
                <a:ext uri="{FF2B5EF4-FFF2-40B4-BE49-F238E27FC236}">
                  <a16:creationId xmlns:a16="http://schemas.microsoft.com/office/drawing/2014/main" id="{4D1AB30A-2804-7D76-844F-8C91BE394EF2}"/>
                </a:ext>
              </a:extLst>
            </p:cNvPr>
            <p:cNvSpPr>
              <a:spLocks noChangeArrowheads="1"/>
            </p:cNvSpPr>
            <p:nvPr/>
          </p:nvSpPr>
          <p:spPr bwMode="auto">
            <a:xfrm>
              <a:off x="3081625" y="3838025"/>
              <a:ext cx="740100" cy="280200"/>
            </a:xfrm>
            <a:prstGeom prst="rect">
              <a:avLst/>
            </a:prstGeom>
            <a:solidFill>
              <a:schemeClr val="bg1"/>
            </a:solidFill>
            <a:ln w="9525">
              <a:solidFill>
                <a:schemeClr val="tx2"/>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a:latin typeface="Arial" panose="020B0604020202020204" pitchFamily="34" charset="0"/>
                </a:rPr>
                <a:t>RDMA Client</a:t>
              </a:r>
            </a:p>
          </p:txBody>
        </p:sp>
        <p:sp>
          <p:nvSpPr>
            <p:cNvPr id="27" name="Google Shape;157;p22">
              <a:extLst>
                <a:ext uri="{FF2B5EF4-FFF2-40B4-BE49-F238E27FC236}">
                  <a16:creationId xmlns:a16="http://schemas.microsoft.com/office/drawing/2014/main" id="{1CB558BF-3679-13EE-006C-F0BC142F619F}"/>
                </a:ext>
              </a:extLst>
            </p:cNvPr>
            <p:cNvSpPr>
              <a:spLocks noChangeArrowheads="1"/>
            </p:cNvSpPr>
            <p:nvPr/>
          </p:nvSpPr>
          <p:spPr bwMode="auto">
            <a:xfrm>
              <a:off x="3160288" y="3682375"/>
              <a:ext cx="740100" cy="280200"/>
            </a:xfrm>
            <a:prstGeom prst="rect">
              <a:avLst/>
            </a:prstGeom>
            <a:solidFill>
              <a:schemeClr val="bg1"/>
            </a:solidFill>
            <a:ln w="9525">
              <a:solidFill>
                <a:schemeClr val="tx2"/>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a:latin typeface="Arial" panose="020B0604020202020204" pitchFamily="34" charset="0"/>
                </a:rPr>
                <a:t>RDMA Server</a:t>
              </a:r>
            </a:p>
          </p:txBody>
        </p:sp>
        <p:sp>
          <p:nvSpPr>
            <p:cNvPr id="28" name="Google Shape;158;p22">
              <a:extLst>
                <a:ext uri="{FF2B5EF4-FFF2-40B4-BE49-F238E27FC236}">
                  <a16:creationId xmlns:a16="http://schemas.microsoft.com/office/drawing/2014/main" id="{05331833-84E3-EA84-E552-09FF66B0948B}"/>
                </a:ext>
              </a:extLst>
            </p:cNvPr>
            <p:cNvSpPr>
              <a:spLocks noChangeArrowheads="1"/>
            </p:cNvSpPr>
            <p:nvPr/>
          </p:nvSpPr>
          <p:spPr bwMode="auto">
            <a:xfrm>
              <a:off x="5334950" y="3923275"/>
              <a:ext cx="740100" cy="280200"/>
            </a:xfrm>
            <a:prstGeom prst="rect">
              <a:avLst/>
            </a:prstGeom>
            <a:solidFill>
              <a:schemeClr val="bg1"/>
            </a:solidFill>
            <a:ln w="9525">
              <a:solidFill>
                <a:schemeClr val="tx2"/>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a:latin typeface="Arial" panose="020B0604020202020204" pitchFamily="34" charset="0"/>
                </a:rPr>
                <a:t>RDMA Server</a:t>
              </a:r>
            </a:p>
          </p:txBody>
        </p:sp>
        <p:sp>
          <p:nvSpPr>
            <p:cNvPr id="29" name="Google Shape;159;p22">
              <a:extLst>
                <a:ext uri="{FF2B5EF4-FFF2-40B4-BE49-F238E27FC236}">
                  <a16:creationId xmlns:a16="http://schemas.microsoft.com/office/drawing/2014/main" id="{29AF71A7-7125-7E66-4DB8-7E2774BE3DCA}"/>
                </a:ext>
              </a:extLst>
            </p:cNvPr>
            <p:cNvSpPr>
              <a:spLocks noChangeArrowheads="1"/>
            </p:cNvSpPr>
            <p:nvPr/>
          </p:nvSpPr>
          <p:spPr bwMode="auto">
            <a:xfrm>
              <a:off x="5222888" y="3757350"/>
              <a:ext cx="740100" cy="280200"/>
            </a:xfrm>
            <a:prstGeom prst="rect">
              <a:avLst/>
            </a:prstGeom>
            <a:solidFill>
              <a:schemeClr val="bg1"/>
            </a:solidFill>
            <a:ln w="9525">
              <a:solidFill>
                <a:schemeClr val="tx2"/>
              </a:solidFill>
              <a:round/>
              <a:headEnd type="none" w="sm" len="sm"/>
              <a:tailEnd type="none" w="sm" len="sm"/>
            </a:ln>
          </p:spPr>
          <p:txBody>
            <a:bodyPr lIns="91425" tIns="91425" rIns="91425" bIns="91425"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1000">
                  <a:latin typeface="Arial" panose="020B0604020202020204" pitchFamily="34" charset="0"/>
                </a:rPr>
                <a:t>RDMA Client</a:t>
              </a:r>
            </a:p>
          </p:txBody>
        </p:sp>
        <p:cxnSp>
          <p:nvCxnSpPr>
            <p:cNvPr id="30" name="Google Shape;160;p22">
              <a:extLst>
                <a:ext uri="{FF2B5EF4-FFF2-40B4-BE49-F238E27FC236}">
                  <a16:creationId xmlns:a16="http://schemas.microsoft.com/office/drawing/2014/main" id="{7D5A2763-FCF6-3FD4-40C0-9A6CFF1ADDA1}"/>
                </a:ext>
              </a:extLst>
            </p:cNvPr>
            <p:cNvCxnSpPr>
              <a:cxnSpLocks noChangeShapeType="1"/>
              <a:endCxn id="27" idx="0"/>
            </p:cNvCxnSpPr>
            <p:nvPr/>
          </p:nvCxnSpPr>
          <p:spPr bwMode="auto">
            <a:xfrm rot="10800000" flipH="1">
              <a:off x="2622238" y="3682375"/>
              <a:ext cx="908100" cy="144300"/>
            </a:xfrm>
            <a:prstGeom prst="straightConnector1">
              <a:avLst/>
            </a:prstGeom>
            <a:noFill/>
            <a:ln w="19050">
              <a:solidFill>
                <a:schemeClr val="tx2"/>
              </a:solidFill>
              <a:round/>
              <a:headEnd/>
              <a:tailEnd/>
            </a:ln>
            <a:extLst>
              <a:ext uri="{909E8E84-426E-40DD-AFC4-6F175D3DCCD1}">
                <a14:hiddenFill xmlns:a14="http://schemas.microsoft.com/office/drawing/2010/main">
                  <a:noFill/>
                </a14:hiddenFill>
              </a:ext>
            </a:extLst>
          </p:spPr>
        </p:cxnSp>
        <p:cxnSp>
          <p:nvCxnSpPr>
            <p:cNvPr id="31" name="Google Shape;161;p22">
              <a:extLst>
                <a:ext uri="{FF2B5EF4-FFF2-40B4-BE49-F238E27FC236}">
                  <a16:creationId xmlns:a16="http://schemas.microsoft.com/office/drawing/2014/main" id="{989CFF3D-7990-6E4B-FA5E-CA4B6D5BB95D}"/>
                </a:ext>
              </a:extLst>
            </p:cNvPr>
            <p:cNvCxnSpPr>
              <a:cxnSpLocks noChangeShapeType="1"/>
              <a:stCxn id="27" idx="0"/>
              <a:endCxn id="29" idx="1"/>
            </p:cNvCxnSpPr>
            <p:nvPr/>
          </p:nvCxnSpPr>
          <p:spPr bwMode="auto">
            <a:xfrm>
              <a:off x="3530338" y="3682375"/>
              <a:ext cx="1692600" cy="215100"/>
            </a:xfrm>
            <a:prstGeom prst="straightConnector1">
              <a:avLst/>
            </a:prstGeom>
            <a:noFill/>
            <a:ln w="19050">
              <a:solidFill>
                <a:schemeClr val="tx2"/>
              </a:solidFill>
              <a:round/>
              <a:headEnd/>
              <a:tailEnd/>
            </a:ln>
            <a:extLst>
              <a:ext uri="{909E8E84-426E-40DD-AFC4-6F175D3DCCD1}">
                <a14:hiddenFill xmlns:a14="http://schemas.microsoft.com/office/drawing/2010/main">
                  <a:noFill/>
                </a14:hiddenFill>
              </a:ext>
            </a:extLst>
          </p:spPr>
        </p:cxnSp>
        <p:cxnSp>
          <p:nvCxnSpPr>
            <p:cNvPr id="32" name="Google Shape;162;p22">
              <a:extLst>
                <a:ext uri="{FF2B5EF4-FFF2-40B4-BE49-F238E27FC236}">
                  <a16:creationId xmlns:a16="http://schemas.microsoft.com/office/drawing/2014/main" id="{5BBD5BA1-D638-C482-6DC9-52B40FF743DD}"/>
                </a:ext>
              </a:extLst>
            </p:cNvPr>
            <p:cNvCxnSpPr>
              <a:cxnSpLocks noChangeShapeType="1"/>
              <a:stCxn id="29" idx="3"/>
              <a:endCxn id="24" idx="1"/>
            </p:cNvCxnSpPr>
            <p:nvPr/>
          </p:nvCxnSpPr>
          <p:spPr bwMode="auto">
            <a:xfrm>
              <a:off x="5962988" y="3897450"/>
              <a:ext cx="178800" cy="80700"/>
            </a:xfrm>
            <a:prstGeom prst="straightConnector1">
              <a:avLst/>
            </a:prstGeom>
            <a:noFill/>
            <a:ln w="19050">
              <a:solidFill>
                <a:schemeClr val="tx2"/>
              </a:solidFill>
              <a:round/>
              <a:headEnd/>
              <a:tailEnd/>
            </a:ln>
            <a:extLst>
              <a:ext uri="{909E8E84-426E-40DD-AFC4-6F175D3DCCD1}">
                <a14:hiddenFill xmlns:a14="http://schemas.microsoft.com/office/drawing/2010/main">
                  <a:noFill/>
                </a14:hiddenFill>
              </a:ext>
            </a:extLst>
          </p:spPr>
        </p:cxnSp>
      </p:grpSp>
      <p:sp>
        <p:nvSpPr>
          <p:cNvPr id="33" name="Google Shape;143;p22">
            <a:extLst>
              <a:ext uri="{FF2B5EF4-FFF2-40B4-BE49-F238E27FC236}">
                <a16:creationId xmlns:a16="http://schemas.microsoft.com/office/drawing/2014/main" id="{205DD482-9A13-A8BC-6C7C-4D1083F5FC32}"/>
              </a:ext>
            </a:extLst>
          </p:cNvPr>
          <p:cNvSpPr txBox="1">
            <a:spLocks/>
          </p:cNvSpPr>
          <p:nvPr/>
        </p:nvSpPr>
        <p:spPr>
          <a:xfrm>
            <a:off x="5741001" y="895539"/>
            <a:ext cx="3622362" cy="571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ct val="0"/>
              </a:spcAft>
            </a:pPr>
            <a:r>
              <a:rPr lang="en-US" altLang="en-US" sz="2400" dirty="0">
                <a:solidFill>
                  <a:srgbClr val="00B050"/>
                </a:solidFill>
                <a:latin typeface="Merriweather" pitchFamily="2" charset="77"/>
                <a:ea typeface="ＭＳ Ｐゴシック" panose="020B0600070205080204" pitchFamily="34" charset="-128"/>
                <a:sym typeface="Merriweather" pitchFamily="2" charset="77"/>
              </a:rPr>
              <a:t>Local communication</a:t>
            </a:r>
          </a:p>
        </p:txBody>
      </p:sp>
      <p:sp>
        <p:nvSpPr>
          <p:cNvPr id="34" name="Google Shape;143;p22">
            <a:extLst>
              <a:ext uri="{FF2B5EF4-FFF2-40B4-BE49-F238E27FC236}">
                <a16:creationId xmlns:a16="http://schemas.microsoft.com/office/drawing/2014/main" id="{E7C7950D-D5AE-8396-7F4E-5A9AD2BCC219}"/>
              </a:ext>
            </a:extLst>
          </p:cNvPr>
          <p:cNvSpPr txBox="1">
            <a:spLocks/>
          </p:cNvSpPr>
          <p:nvPr/>
        </p:nvSpPr>
        <p:spPr bwMode="auto">
          <a:xfrm>
            <a:off x="5327127" y="3634560"/>
            <a:ext cx="4420871"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91425" tIns="91425" rIns="91425" bIns="91425" numCol="1" anchor="t" anchorCtr="0" compatLnSpc="1">
            <a:prstTxWarp prst="textNoShape">
              <a:avLst/>
            </a:prstTxWarp>
            <a:noAutofit/>
          </a:bodyPr>
          <a:lstStyle>
            <a:lvl1pPr lvl="0" algn="ctr" rtl="0" eaLnBrk="0" fontAlgn="base" hangingPunct="0">
              <a:spcBef>
                <a:spcPts val="0"/>
              </a:spcBef>
              <a:spcAft>
                <a:spcPts val="0"/>
              </a:spcAft>
              <a:buSzPts val="2800"/>
              <a:buNone/>
              <a:defRPr sz="4400" kern="1200">
                <a:solidFill>
                  <a:schemeClr val="tx1"/>
                </a:solidFill>
                <a:latin typeface="+mj-lt"/>
                <a:ea typeface="ＭＳ Ｐゴシック" charset="0"/>
                <a:cs typeface="ＭＳ Ｐゴシック" charset="0"/>
              </a:defRPr>
            </a:lvl1pPr>
            <a:lvl2pPr lvl="1" algn="ctr" rtl="0" eaLnBrk="0" fontAlgn="base" hangingPunct="0">
              <a:spcBef>
                <a:spcPts val="0"/>
              </a:spcBef>
              <a:spcAft>
                <a:spcPts val="0"/>
              </a:spcAft>
              <a:buSzPts val="2800"/>
              <a:buNone/>
              <a:defRPr sz="4400">
                <a:solidFill>
                  <a:schemeClr val="tx1"/>
                </a:solidFill>
                <a:latin typeface="Calibri" pitchFamily="34" charset="0"/>
                <a:ea typeface="ＭＳ Ｐゴシック" charset="0"/>
                <a:cs typeface="ＭＳ Ｐゴシック" charset="0"/>
              </a:defRPr>
            </a:lvl2pPr>
            <a:lvl3pPr lvl="2" algn="ctr" rtl="0" eaLnBrk="0" fontAlgn="base" hangingPunct="0">
              <a:spcBef>
                <a:spcPts val="0"/>
              </a:spcBef>
              <a:spcAft>
                <a:spcPts val="0"/>
              </a:spcAft>
              <a:buSzPts val="2800"/>
              <a:buNone/>
              <a:defRPr sz="4400">
                <a:solidFill>
                  <a:schemeClr val="tx1"/>
                </a:solidFill>
                <a:latin typeface="Calibri" pitchFamily="34" charset="0"/>
                <a:ea typeface="ＭＳ Ｐゴシック" charset="0"/>
                <a:cs typeface="ＭＳ Ｐゴシック" charset="0"/>
              </a:defRPr>
            </a:lvl3pPr>
            <a:lvl4pPr lvl="3" algn="ctr" rtl="0" eaLnBrk="0" fontAlgn="base" hangingPunct="0">
              <a:spcBef>
                <a:spcPts val="0"/>
              </a:spcBef>
              <a:spcAft>
                <a:spcPts val="0"/>
              </a:spcAft>
              <a:buSzPts val="2800"/>
              <a:buNone/>
              <a:defRPr sz="4400">
                <a:solidFill>
                  <a:schemeClr val="tx1"/>
                </a:solidFill>
                <a:latin typeface="Calibri" pitchFamily="34" charset="0"/>
                <a:ea typeface="ＭＳ Ｐゴシック" charset="0"/>
                <a:cs typeface="ＭＳ Ｐゴシック" charset="0"/>
              </a:defRPr>
            </a:lvl4pPr>
            <a:lvl5pPr lvl="4" algn="ctr" rtl="0" eaLnBrk="0" fontAlgn="base" hangingPunct="0">
              <a:spcBef>
                <a:spcPts val="0"/>
              </a:spcBef>
              <a:spcAft>
                <a:spcPts val="0"/>
              </a:spcAft>
              <a:buSzPts val="2800"/>
              <a:buNone/>
              <a:defRPr sz="4400">
                <a:solidFill>
                  <a:schemeClr val="tx1"/>
                </a:solidFill>
                <a:latin typeface="Calibri" pitchFamily="34" charset="0"/>
                <a:ea typeface="ＭＳ Ｐゴシック" charset="0"/>
                <a:cs typeface="ＭＳ Ｐゴシック" charset="0"/>
              </a:defRPr>
            </a:lvl5pPr>
            <a:lvl6pPr marL="457200" lvl="5" algn="ctr" rtl="0" fontAlgn="base">
              <a:spcBef>
                <a:spcPts val="0"/>
              </a:spcBef>
              <a:spcAft>
                <a:spcPts val="0"/>
              </a:spcAft>
              <a:buSzPts val="2800"/>
              <a:buNone/>
              <a:defRPr sz="4400">
                <a:solidFill>
                  <a:schemeClr val="tx1"/>
                </a:solidFill>
                <a:latin typeface="Calibri" pitchFamily="34" charset="0"/>
              </a:defRPr>
            </a:lvl6pPr>
            <a:lvl7pPr marL="914400" lvl="6" algn="ctr" rtl="0" fontAlgn="base">
              <a:spcBef>
                <a:spcPts val="0"/>
              </a:spcBef>
              <a:spcAft>
                <a:spcPts val="0"/>
              </a:spcAft>
              <a:buSzPts val="2800"/>
              <a:buNone/>
              <a:defRPr sz="4400">
                <a:solidFill>
                  <a:schemeClr val="tx1"/>
                </a:solidFill>
                <a:latin typeface="Calibri" pitchFamily="34" charset="0"/>
              </a:defRPr>
            </a:lvl7pPr>
            <a:lvl8pPr marL="1371600" lvl="7" algn="ctr" rtl="0" fontAlgn="base">
              <a:spcBef>
                <a:spcPts val="0"/>
              </a:spcBef>
              <a:spcAft>
                <a:spcPts val="0"/>
              </a:spcAft>
              <a:buSzPts val="2800"/>
              <a:buNone/>
              <a:defRPr sz="4400">
                <a:solidFill>
                  <a:schemeClr val="tx1"/>
                </a:solidFill>
                <a:latin typeface="Calibri" pitchFamily="34" charset="0"/>
              </a:defRPr>
            </a:lvl8pPr>
            <a:lvl9pPr marL="1828800" lvl="8" algn="ctr" rtl="0" fontAlgn="base">
              <a:spcBef>
                <a:spcPts val="0"/>
              </a:spcBef>
              <a:spcAft>
                <a:spcPts val="0"/>
              </a:spcAft>
              <a:buSzPts val="2800"/>
              <a:buNone/>
              <a:defRPr sz="4400">
                <a:solidFill>
                  <a:schemeClr val="tx1"/>
                </a:solidFill>
                <a:latin typeface="Calibri" pitchFamily="34" charset="0"/>
              </a:defRPr>
            </a:lvl9pPr>
          </a:lstStyle>
          <a:p>
            <a:pPr algn="l">
              <a:spcBef>
                <a:spcPct val="0"/>
              </a:spcBef>
              <a:spcAft>
                <a:spcPct val="0"/>
              </a:spcAft>
            </a:pPr>
            <a:r>
              <a:rPr lang="en-US" altLang="en-US" sz="2400" dirty="0">
                <a:solidFill>
                  <a:srgbClr val="00B050"/>
                </a:solidFill>
                <a:latin typeface="Merriweather" pitchFamily="2" charset="77"/>
                <a:ea typeface="ＭＳ Ｐゴシック" panose="020B0600070205080204" pitchFamily="34" charset="-128"/>
                <a:sym typeface="Merriweather" pitchFamily="2" charset="77"/>
              </a:rPr>
              <a:t>Remote communication</a:t>
            </a:r>
            <a:br>
              <a:rPr lang="en-US" altLang="en-US" sz="2400" dirty="0">
                <a:solidFill>
                  <a:srgbClr val="00B050"/>
                </a:solidFill>
                <a:latin typeface="Merriweather" pitchFamily="2" charset="77"/>
                <a:ea typeface="ＭＳ Ｐゴシック" panose="020B0600070205080204" pitchFamily="34" charset="-128"/>
                <a:sym typeface="Merriweather" pitchFamily="2" charset="77"/>
              </a:rPr>
            </a:br>
            <a:endParaRPr lang="en-US" altLang="en-US" sz="2400" dirty="0">
              <a:solidFill>
                <a:srgbClr val="00B050"/>
              </a:solidFill>
              <a:latin typeface="Merriweather" pitchFamily="2" charset="77"/>
              <a:ea typeface="ＭＳ Ｐゴシック" panose="020B0600070205080204" pitchFamily="34" charset="-128"/>
              <a:sym typeface="Merriweather" pitchFamily="2" charset="77"/>
            </a:endParaRPr>
          </a:p>
        </p:txBody>
      </p:sp>
    </p:spTree>
    <p:extLst>
      <p:ext uri="{BB962C8B-B14F-4D97-AF65-F5344CB8AC3E}">
        <p14:creationId xmlns:p14="http://schemas.microsoft.com/office/powerpoint/2010/main" val="3583357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64FF0DB-3015-E112-CE13-C022E232F4EB}"/>
              </a:ext>
            </a:extLst>
          </p:cNvPr>
          <p:cNvSpPr>
            <a:spLocks noGrp="1"/>
          </p:cNvSpPr>
          <p:nvPr>
            <p:ph type="title"/>
          </p:nvPr>
        </p:nvSpPr>
        <p:spPr>
          <a:xfrm>
            <a:off x="1981200" y="470207"/>
            <a:ext cx="8229600" cy="777875"/>
          </a:xfrm>
        </p:spPr>
        <p:txBody>
          <a:bodyPr/>
          <a:lstStyle/>
          <a:p>
            <a:r>
              <a:rPr lang="en-US" altLang="en-US" sz="3600" b="1" dirty="0">
                <a:solidFill>
                  <a:srgbClr val="FF0000"/>
                </a:solidFill>
                <a:ea typeface="ＭＳ Ｐゴシック" panose="020B0600070205080204" pitchFamily="34" charset="-128"/>
              </a:rPr>
              <a:t>Edge Computing: Container Graphs</a:t>
            </a:r>
          </a:p>
        </p:txBody>
      </p:sp>
      <p:sp>
        <p:nvSpPr>
          <p:cNvPr id="30724" name="Slide Number Placeholder 3">
            <a:extLst>
              <a:ext uri="{FF2B5EF4-FFF2-40B4-BE49-F238E27FC236}">
                <a16:creationId xmlns:a16="http://schemas.microsoft.com/office/drawing/2014/main" id="{024D2AC4-CD57-8A8B-DDC7-EA532CD29F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F6848FA1-993D-4949-8B4E-ACF1771AD031}" type="slidenum">
              <a:rPr lang="en-US" altLang="en-US" sz="1200">
                <a:solidFill>
                  <a:srgbClr val="898989"/>
                </a:solidFill>
              </a:rPr>
              <a:pPr>
                <a:spcBef>
                  <a:spcPct val="0"/>
                </a:spcBef>
                <a:buFontTx/>
                <a:buNone/>
              </a:pPr>
              <a:t>15</a:t>
            </a:fld>
            <a:endParaRPr lang="en-US" altLang="en-US" sz="1200">
              <a:solidFill>
                <a:srgbClr val="898989"/>
              </a:solidFill>
            </a:endParaRPr>
          </a:p>
        </p:txBody>
      </p:sp>
      <p:sp>
        <p:nvSpPr>
          <p:cNvPr id="9" name="Content Placeholder 2">
            <a:extLst>
              <a:ext uri="{FF2B5EF4-FFF2-40B4-BE49-F238E27FC236}">
                <a16:creationId xmlns:a16="http://schemas.microsoft.com/office/drawing/2014/main" id="{56A4B1C3-0502-8EE0-BE47-86A4F16A2E66}"/>
              </a:ext>
            </a:extLst>
          </p:cNvPr>
          <p:cNvSpPr>
            <a:spLocks noGrp="1"/>
          </p:cNvSpPr>
          <p:nvPr>
            <p:ph idx="1"/>
          </p:nvPr>
        </p:nvSpPr>
        <p:spPr>
          <a:xfrm>
            <a:off x="4001531" y="1676150"/>
            <a:ext cx="7352269" cy="4530075"/>
          </a:xfrm>
        </p:spPr>
        <p:txBody>
          <a:bodyPr>
            <a:normAutofit/>
          </a:bodyPr>
          <a:lstStyle/>
          <a:p>
            <a:r>
              <a:rPr lang="en-US" altLang="en-US" sz="2400" u="sng" dirty="0">
                <a:solidFill>
                  <a:srgbClr val="003EFF"/>
                </a:solidFill>
                <a:ea typeface="ＭＳ Ｐゴシック" panose="020B0600070205080204" pitchFamily="34" charset="-128"/>
              </a:rPr>
              <a:t>Problem</a:t>
            </a:r>
            <a:r>
              <a:rPr lang="en-US" altLang="en-US" sz="2400" dirty="0">
                <a:solidFill>
                  <a:srgbClr val="003EFF"/>
                </a:solidFill>
                <a:ea typeface="ＭＳ Ｐゴシック" panose="020B0600070205080204" pitchFamily="34" charset="-128"/>
              </a:rPr>
              <a:t>: any architectural level change in Kubernetes incurs service disruption</a:t>
            </a:r>
          </a:p>
          <a:p>
            <a:r>
              <a:rPr lang="en-US" altLang="en-US" sz="2400" u="sng" dirty="0">
                <a:solidFill>
                  <a:srgbClr val="003EFF"/>
                </a:solidFill>
                <a:ea typeface="ＭＳ Ｐゴシック" panose="020B0600070205080204" pitchFamily="34" charset="-128"/>
              </a:rPr>
              <a:t>Solution</a:t>
            </a:r>
            <a:r>
              <a:rPr lang="en-US" altLang="en-US" sz="2400" dirty="0">
                <a:solidFill>
                  <a:srgbClr val="003EFF"/>
                </a:solidFill>
                <a:ea typeface="ＭＳ Ｐゴシック" panose="020B0600070205080204" pitchFamily="34" charset="-128"/>
              </a:rPr>
              <a:t>: Dynamic container instantiation &amp; orchestration</a:t>
            </a:r>
          </a:p>
          <a:p>
            <a:pPr lvl="1"/>
            <a:r>
              <a:rPr lang="en-US" altLang="en-US" dirty="0">
                <a:solidFill>
                  <a:srgbClr val="00B050"/>
                </a:solidFill>
                <a:ea typeface="ＭＳ Ｐゴシック" panose="020B0600070205080204" pitchFamily="34" charset="-128"/>
              </a:rPr>
              <a:t>Dynamic instantiation or removal of micro-services</a:t>
            </a:r>
          </a:p>
          <a:p>
            <a:pPr lvl="1"/>
            <a:r>
              <a:rPr lang="en-US" altLang="en-US" dirty="0">
                <a:solidFill>
                  <a:srgbClr val="00B050"/>
                </a:solidFill>
                <a:ea typeface="ＭＳ Ｐゴシック" panose="020B0600070205080204" pitchFamily="34" charset="-128"/>
              </a:rPr>
              <a:t>Dynamic alteration of communication pattern among micro-services</a:t>
            </a:r>
          </a:p>
          <a:p>
            <a:pPr lvl="1"/>
            <a:r>
              <a:rPr lang="en-US" altLang="en-US" dirty="0">
                <a:solidFill>
                  <a:srgbClr val="00B050"/>
                </a:solidFill>
                <a:ea typeface="ＭＳ Ｐゴシック" panose="020B0600070205080204" pitchFamily="34" charset="-128"/>
              </a:rPr>
              <a:t>Current application operation or its data-flow remains undisturbed</a:t>
            </a:r>
          </a:p>
          <a:p>
            <a:pPr lvl="1"/>
            <a:r>
              <a:rPr lang="en-US" altLang="en-US" dirty="0">
                <a:solidFill>
                  <a:srgbClr val="00B050"/>
                </a:solidFill>
                <a:ea typeface="ＭＳ Ｐゴシック" panose="020B0600070205080204" pitchFamily="34" charset="-128"/>
              </a:rPr>
              <a:t>No application downtime</a:t>
            </a:r>
          </a:p>
          <a:p>
            <a:pPr lvl="1"/>
            <a:r>
              <a:rPr lang="en-US" altLang="en-US" dirty="0">
                <a:solidFill>
                  <a:srgbClr val="00B050"/>
                </a:solidFill>
                <a:ea typeface="ＭＳ Ｐゴシック" panose="020B0600070205080204" pitchFamily="34" charset="-128"/>
              </a:rPr>
              <a:t>Kubernetes compatible</a:t>
            </a:r>
          </a:p>
        </p:txBody>
      </p:sp>
      <p:pic>
        <p:nvPicPr>
          <p:cNvPr id="2" name="Picture 1">
            <a:extLst>
              <a:ext uri="{FF2B5EF4-FFF2-40B4-BE49-F238E27FC236}">
                <a16:creationId xmlns:a16="http://schemas.microsoft.com/office/drawing/2014/main" id="{BADA15E4-1E0C-43F3-40CA-65BEE6B82AE2}"/>
              </a:ext>
            </a:extLst>
          </p:cNvPr>
          <p:cNvPicPr>
            <a:picLocks noChangeAspect="1"/>
          </p:cNvPicPr>
          <p:nvPr/>
        </p:nvPicPr>
        <p:blipFill>
          <a:blip r:embed="rId2"/>
          <a:stretch>
            <a:fillRect/>
          </a:stretch>
        </p:blipFill>
        <p:spPr>
          <a:xfrm>
            <a:off x="1199900" y="1173598"/>
            <a:ext cx="2643352" cy="5182752"/>
          </a:xfrm>
          <a:prstGeom prst="rect">
            <a:avLst/>
          </a:prstGeom>
        </p:spPr>
      </p:pic>
    </p:spTree>
    <p:extLst>
      <p:ext uri="{BB962C8B-B14F-4D97-AF65-F5344CB8AC3E}">
        <p14:creationId xmlns:p14="http://schemas.microsoft.com/office/powerpoint/2010/main" val="1359426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64FF0DB-3015-E112-CE13-C022E232F4EB}"/>
              </a:ext>
            </a:extLst>
          </p:cNvPr>
          <p:cNvSpPr>
            <a:spLocks noGrp="1"/>
          </p:cNvSpPr>
          <p:nvPr>
            <p:ph type="title"/>
          </p:nvPr>
        </p:nvSpPr>
        <p:spPr>
          <a:xfrm>
            <a:off x="2858529" y="475633"/>
            <a:ext cx="8229600" cy="777875"/>
          </a:xfrm>
        </p:spPr>
        <p:txBody>
          <a:bodyPr/>
          <a:lstStyle/>
          <a:p>
            <a:r>
              <a:rPr lang="en-US" altLang="en-US" sz="3600" b="1" dirty="0">
                <a:solidFill>
                  <a:srgbClr val="FF0000"/>
                </a:solidFill>
                <a:ea typeface="ＭＳ Ｐゴシック" panose="020B0600070205080204" pitchFamily="34" charset="-128"/>
              </a:rPr>
              <a:t>Edge Computing: Smart Agriculture</a:t>
            </a:r>
          </a:p>
        </p:txBody>
      </p:sp>
      <p:sp>
        <p:nvSpPr>
          <p:cNvPr id="30724" name="Slide Number Placeholder 3">
            <a:extLst>
              <a:ext uri="{FF2B5EF4-FFF2-40B4-BE49-F238E27FC236}">
                <a16:creationId xmlns:a16="http://schemas.microsoft.com/office/drawing/2014/main" id="{024D2AC4-CD57-8A8B-DDC7-EA532CD29F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F6848FA1-993D-4949-8B4E-ACF1771AD031}" type="slidenum">
              <a:rPr lang="en-US" altLang="en-US" sz="1200">
                <a:solidFill>
                  <a:srgbClr val="898989"/>
                </a:solidFill>
              </a:rPr>
              <a:pPr>
                <a:spcBef>
                  <a:spcPct val="0"/>
                </a:spcBef>
                <a:buFontTx/>
                <a:buNone/>
              </a:pPr>
              <a:t>16</a:t>
            </a:fld>
            <a:endParaRPr lang="en-US" altLang="en-US" sz="1200">
              <a:solidFill>
                <a:srgbClr val="898989"/>
              </a:solidFill>
            </a:endParaRPr>
          </a:p>
        </p:txBody>
      </p:sp>
      <p:sp>
        <p:nvSpPr>
          <p:cNvPr id="4" name="Content Placeholder 3">
            <a:extLst>
              <a:ext uri="{FF2B5EF4-FFF2-40B4-BE49-F238E27FC236}">
                <a16:creationId xmlns:a16="http://schemas.microsoft.com/office/drawing/2014/main" id="{B4AA309F-6067-B330-00D1-51066FE14AFB}"/>
              </a:ext>
            </a:extLst>
          </p:cNvPr>
          <p:cNvSpPr>
            <a:spLocks noGrp="1"/>
          </p:cNvSpPr>
          <p:nvPr>
            <p:ph idx="1"/>
          </p:nvPr>
        </p:nvSpPr>
        <p:spPr>
          <a:xfrm>
            <a:off x="263610" y="1700027"/>
            <a:ext cx="5189838" cy="4351338"/>
          </a:xfrm>
        </p:spPr>
        <p:txBody>
          <a:bodyPr>
            <a:normAutofit fontScale="85000" lnSpcReduction="10000"/>
          </a:bodyPr>
          <a:lstStyle/>
          <a:p>
            <a:r>
              <a:rPr lang="en-US" dirty="0">
                <a:solidFill>
                  <a:srgbClr val="0018FF"/>
                </a:solidFill>
              </a:rPr>
              <a:t>To develop an end-to-end, LoRa-enabled, edge-based infrastructure for smart agriculture in India and USA</a:t>
            </a:r>
          </a:p>
          <a:p>
            <a:r>
              <a:rPr lang="en-US" dirty="0">
                <a:solidFill>
                  <a:srgbClr val="0018FF"/>
                </a:solidFill>
              </a:rPr>
              <a:t>Sensing layer: sense the agriculture field parameters and communicate them to Fog layer using LoRa</a:t>
            </a:r>
          </a:p>
          <a:p>
            <a:r>
              <a:rPr lang="en-US" dirty="0">
                <a:solidFill>
                  <a:srgbClr val="0018FF"/>
                </a:solidFill>
              </a:rPr>
              <a:t>Fog layer: provide support for latency-sensitive services as well as operation in a disconnected environment</a:t>
            </a:r>
          </a:p>
          <a:p>
            <a:r>
              <a:rPr lang="en-US" dirty="0">
                <a:solidFill>
                  <a:srgbClr val="0018FF"/>
                </a:solidFill>
              </a:rPr>
              <a:t>Cloud layer: Complex, compute-intensive decision making and long-term data storage and visualization.</a:t>
            </a:r>
          </a:p>
        </p:txBody>
      </p:sp>
      <p:pic>
        <p:nvPicPr>
          <p:cNvPr id="5" name="Picture 4">
            <a:extLst>
              <a:ext uri="{FF2B5EF4-FFF2-40B4-BE49-F238E27FC236}">
                <a16:creationId xmlns:a16="http://schemas.microsoft.com/office/drawing/2014/main" id="{6CAD2E75-D978-9E72-1ACF-208CF7B8F9FC}"/>
              </a:ext>
            </a:extLst>
          </p:cNvPr>
          <p:cNvPicPr>
            <a:picLocks noChangeAspect="1"/>
          </p:cNvPicPr>
          <p:nvPr/>
        </p:nvPicPr>
        <p:blipFill>
          <a:blip r:embed="rId2"/>
          <a:stretch>
            <a:fillRect/>
          </a:stretch>
        </p:blipFill>
        <p:spPr>
          <a:xfrm>
            <a:off x="5714868" y="1825625"/>
            <a:ext cx="5638932" cy="3778867"/>
          </a:xfrm>
          <a:prstGeom prst="rect">
            <a:avLst/>
          </a:prstGeom>
        </p:spPr>
      </p:pic>
    </p:spTree>
    <p:extLst>
      <p:ext uri="{BB962C8B-B14F-4D97-AF65-F5344CB8AC3E}">
        <p14:creationId xmlns:p14="http://schemas.microsoft.com/office/powerpoint/2010/main" val="332017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962222-8C8F-1913-DE87-A8E604562D0D}"/>
              </a:ext>
            </a:extLst>
          </p:cNvPr>
          <p:cNvSpPr>
            <a:spLocks noGrp="1"/>
          </p:cNvSpPr>
          <p:nvPr>
            <p:ph idx="1"/>
          </p:nvPr>
        </p:nvSpPr>
        <p:spPr>
          <a:xfrm>
            <a:off x="838200" y="1963137"/>
            <a:ext cx="10515600" cy="2931725"/>
          </a:xfrm>
        </p:spPr>
        <p:txBody>
          <a:bodyPr/>
          <a:lstStyle/>
          <a:p>
            <a:r>
              <a:rPr lang="en-US" dirty="0">
                <a:solidFill>
                  <a:srgbClr val="0018FF"/>
                </a:solidFill>
              </a:rPr>
              <a:t>A scheduler that schedules tasks among multiple heterogeneous processors to satisfy application’s constraints</a:t>
            </a:r>
          </a:p>
          <a:p>
            <a:r>
              <a:rPr lang="en-US" dirty="0">
                <a:solidFill>
                  <a:srgbClr val="0018FF"/>
                </a:solidFill>
              </a:rPr>
              <a:t>Application constraints: deadlines, privacy, cost, …</a:t>
            </a:r>
          </a:p>
          <a:p>
            <a:r>
              <a:rPr lang="en-US" dirty="0">
                <a:solidFill>
                  <a:srgbClr val="0018FF"/>
                </a:solidFill>
              </a:rPr>
              <a:t>Processors: Low-end devices, CPUs, GPUs, FPGAs, …</a:t>
            </a:r>
          </a:p>
          <a:p>
            <a:r>
              <a:rPr lang="en-US" u="sng" dirty="0">
                <a:solidFill>
                  <a:srgbClr val="0018FF"/>
                </a:solidFill>
              </a:rPr>
              <a:t>Challenge</a:t>
            </a:r>
            <a:r>
              <a:rPr lang="en-US" dirty="0">
                <a:solidFill>
                  <a:srgbClr val="0018FF"/>
                </a:solidFill>
              </a:rPr>
              <a:t>: How to keep the overhead of “making scheduling decisions” low</a:t>
            </a:r>
          </a:p>
        </p:txBody>
      </p:sp>
      <p:sp>
        <p:nvSpPr>
          <p:cNvPr id="4" name="Title 1">
            <a:extLst>
              <a:ext uri="{FF2B5EF4-FFF2-40B4-BE49-F238E27FC236}">
                <a16:creationId xmlns:a16="http://schemas.microsoft.com/office/drawing/2014/main" id="{276BEA21-B10F-C274-56A8-CD0ED6159FB6}"/>
              </a:ext>
            </a:extLst>
          </p:cNvPr>
          <p:cNvSpPr>
            <a:spLocks noGrp="1"/>
          </p:cNvSpPr>
          <p:nvPr>
            <p:ph type="title"/>
          </p:nvPr>
        </p:nvSpPr>
        <p:spPr>
          <a:xfrm>
            <a:off x="1981200" y="736941"/>
            <a:ext cx="8229600" cy="777875"/>
          </a:xfrm>
        </p:spPr>
        <p:txBody>
          <a:bodyPr/>
          <a:lstStyle/>
          <a:p>
            <a:r>
              <a:rPr lang="en-US" altLang="en-US" sz="3600" b="1" dirty="0">
                <a:solidFill>
                  <a:srgbClr val="FF0000"/>
                </a:solidFill>
                <a:ea typeface="ＭＳ Ｐゴシック" panose="020B0600070205080204" pitchFamily="34" charset="-128"/>
              </a:rPr>
              <a:t>Edge Computing: Distributed Scheduling</a:t>
            </a:r>
          </a:p>
        </p:txBody>
      </p:sp>
    </p:spTree>
    <p:extLst>
      <p:ext uri="{BB962C8B-B14F-4D97-AF65-F5344CB8AC3E}">
        <p14:creationId xmlns:p14="http://schemas.microsoft.com/office/powerpoint/2010/main" val="2669258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a:extLst>
              <a:ext uri="{FF2B5EF4-FFF2-40B4-BE49-F238E27FC236}">
                <a16:creationId xmlns:a16="http://schemas.microsoft.com/office/drawing/2014/main" id="{B64FF0DB-3015-E112-CE13-C022E232F4EB}"/>
              </a:ext>
            </a:extLst>
          </p:cNvPr>
          <p:cNvSpPr>
            <a:spLocks noGrp="1"/>
          </p:cNvSpPr>
          <p:nvPr>
            <p:ph type="title"/>
          </p:nvPr>
        </p:nvSpPr>
        <p:spPr>
          <a:xfrm>
            <a:off x="1981200" y="470207"/>
            <a:ext cx="8229600" cy="777875"/>
          </a:xfrm>
        </p:spPr>
        <p:txBody>
          <a:bodyPr/>
          <a:lstStyle/>
          <a:p>
            <a:r>
              <a:rPr lang="en-US" altLang="en-US" sz="3600" b="1" dirty="0">
                <a:solidFill>
                  <a:srgbClr val="FF0000"/>
                </a:solidFill>
                <a:ea typeface="ＭＳ Ｐゴシック" panose="020B0600070205080204" pitchFamily="34" charset="-128"/>
              </a:rPr>
              <a:t>Edge Computing: Privacy</a:t>
            </a:r>
          </a:p>
        </p:txBody>
      </p:sp>
      <p:sp>
        <p:nvSpPr>
          <p:cNvPr id="30724" name="Slide Number Placeholder 3">
            <a:extLst>
              <a:ext uri="{FF2B5EF4-FFF2-40B4-BE49-F238E27FC236}">
                <a16:creationId xmlns:a16="http://schemas.microsoft.com/office/drawing/2014/main" id="{024D2AC4-CD57-8A8B-DDC7-EA532CD29F89}"/>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F6848FA1-993D-4949-8B4E-ACF1771AD031}" type="slidenum">
              <a:rPr lang="en-US" altLang="en-US" sz="1200">
                <a:solidFill>
                  <a:srgbClr val="898989"/>
                </a:solidFill>
              </a:rPr>
              <a:pPr>
                <a:spcBef>
                  <a:spcPct val="0"/>
                </a:spcBef>
                <a:buFontTx/>
                <a:buNone/>
              </a:pPr>
              <a:t>18</a:t>
            </a:fld>
            <a:endParaRPr lang="en-US" altLang="en-US" sz="1200">
              <a:solidFill>
                <a:srgbClr val="898989"/>
              </a:solidFill>
            </a:endParaRPr>
          </a:p>
        </p:txBody>
      </p:sp>
      <p:sp>
        <p:nvSpPr>
          <p:cNvPr id="9" name="Content Placeholder 2">
            <a:extLst>
              <a:ext uri="{FF2B5EF4-FFF2-40B4-BE49-F238E27FC236}">
                <a16:creationId xmlns:a16="http://schemas.microsoft.com/office/drawing/2014/main" id="{56A4B1C3-0502-8EE0-BE47-86A4F16A2E66}"/>
              </a:ext>
            </a:extLst>
          </p:cNvPr>
          <p:cNvSpPr>
            <a:spLocks noGrp="1"/>
          </p:cNvSpPr>
          <p:nvPr>
            <p:ph idx="1"/>
          </p:nvPr>
        </p:nvSpPr>
        <p:spPr>
          <a:xfrm>
            <a:off x="1652420" y="1423308"/>
            <a:ext cx="8558380" cy="3492400"/>
          </a:xfrm>
        </p:spPr>
        <p:txBody>
          <a:bodyPr>
            <a:normAutofit/>
          </a:bodyPr>
          <a:lstStyle/>
          <a:p>
            <a:r>
              <a:rPr lang="en-US" altLang="en-US" sz="2400" dirty="0">
                <a:solidFill>
                  <a:srgbClr val="003EFF"/>
                </a:solidFill>
                <a:ea typeface="ＭＳ Ｐゴシック" panose="020B0600070205080204" pitchFamily="34" charset="-128"/>
              </a:rPr>
              <a:t>Several privacy-at-the-edge related projects</a:t>
            </a:r>
          </a:p>
          <a:p>
            <a:pPr lvl="1"/>
            <a:r>
              <a:rPr lang="en-US" altLang="en-US" dirty="0">
                <a:solidFill>
                  <a:srgbClr val="00B050"/>
                </a:solidFill>
                <a:ea typeface="ＭＳ Ｐゴシック" panose="020B0600070205080204" pitchFamily="34" charset="-128"/>
              </a:rPr>
              <a:t>Individual and group-based privacy negotiation mechanisms at the edge</a:t>
            </a:r>
          </a:p>
          <a:p>
            <a:pPr lvl="1"/>
            <a:r>
              <a:rPr lang="en-US" altLang="en-US" dirty="0">
                <a:solidFill>
                  <a:srgbClr val="00B050"/>
                </a:solidFill>
                <a:ea typeface="ＭＳ Ｐゴシック" panose="020B0600070205080204" pitchFamily="34" charset="-128"/>
              </a:rPr>
              <a:t>Privacy leakage in home automation systems</a:t>
            </a:r>
          </a:p>
          <a:p>
            <a:pPr lvl="1"/>
            <a:r>
              <a:rPr lang="en-US" altLang="en-US" dirty="0">
                <a:solidFill>
                  <a:srgbClr val="00B050"/>
                </a:solidFill>
                <a:ea typeface="ＭＳ Ｐゴシック" panose="020B0600070205080204" pitchFamily="34" charset="-128"/>
              </a:rPr>
              <a:t>Support for monitoring GDPR (General Data Protection Regulation) policies in IoT systems</a:t>
            </a:r>
          </a:p>
        </p:txBody>
      </p:sp>
    </p:spTree>
    <p:extLst>
      <p:ext uri="{BB962C8B-B14F-4D97-AF65-F5344CB8AC3E}">
        <p14:creationId xmlns:p14="http://schemas.microsoft.com/office/powerpoint/2010/main" val="927669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6126F-5D90-2D46-8181-9A1936D4F6CA}"/>
              </a:ext>
            </a:extLst>
          </p:cNvPr>
          <p:cNvSpPr>
            <a:spLocks noGrp="1"/>
          </p:cNvSpPr>
          <p:nvPr>
            <p:ph idx="1"/>
          </p:nvPr>
        </p:nvSpPr>
        <p:spPr>
          <a:xfrm>
            <a:off x="838200" y="1253331"/>
            <a:ext cx="10515600" cy="4351338"/>
          </a:xfrm>
        </p:spPr>
        <p:txBody>
          <a:bodyPr/>
          <a:lstStyle/>
          <a:p>
            <a:r>
              <a:rPr lang="en-US" dirty="0">
                <a:solidFill>
                  <a:srgbClr val="FF0000"/>
                </a:solidFill>
              </a:rPr>
              <a:t>Contributors</a:t>
            </a:r>
          </a:p>
          <a:p>
            <a:pPr lvl="1"/>
            <a:r>
              <a:rPr lang="en-US" dirty="0">
                <a:solidFill>
                  <a:srgbClr val="0018FF"/>
                </a:solidFill>
              </a:rPr>
              <a:t>Current Students: Fei Hu, Md. </a:t>
            </a:r>
            <a:r>
              <a:rPr lang="en-US" dirty="0" err="1">
                <a:solidFill>
                  <a:srgbClr val="0018FF"/>
                </a:solidFill>
              </a:rPr>
              <a:t>Rezwanur</a:t>
            </a:r>
            <a:r>
              <a:rPr lang="en-US" dirty="0">
                <a:solidFill>
                  <a:srgbClr val="0018FF"/>
                </a:solidFill>
              </a:rPr>
              <a:t> Rahman, </a:t>
            </a:r>
            <a:r>
              <a:rPr lang="en-US" dirty="0" err="1">
                <a:solidFill>
                  <a:srgbClr val="0018FF"/>
                </a:solidFill>
              </a:rPr>
              <a:t>Jinpeng</a:t>
            </a:r>
            <a:r>
              <a:rPr lang="en-US" dirty="0">
                <a:solidFill>
                  <a:srgbClr val="0018FF"/>
                </a:solidFill>
              </a:rPr>
              <a:t> Miao, Chris Godley, Kunal Mehta, Nisha </a:t>
            </a:r>
            <a:r>
              <a:rPr lang="en-US" dirty="0" err="1">
                <a:solidFill>
                  <a:srgbClr val="0018FF"/>
                </a:solidFill>
              </a:rPr>
              <a:t>Murarka</a:t>
            </a:r>
            <a:endParaRPr lang="en-US" dirty="0">
              <a:solidFill>
                <a:srgbClr val="0018FF"/>
              </a:solidFill>
            </a:endParaRPr>
          </a:p>
          <a:p>
            <a:pPr lvl="1"/>
            <a:r>
              <a:rPr lang="en-US" dirty="0">
                <a:solidFill>
                  <a:srgbClr val="0018FF"/>
                </a:solidFill>
              </a:rPr>
              <a:t>Khaled </a:t>
            </a:r>
            <a:r>
              <a:rPr lang="en-US" dirty="0" err="1">
                <a:solidFill>
                  <a:srgbClr val="0018FF"/>
                </a:solidFill>
              </a:rPr>
              <a:t>Alanezi</a:t>
            </a:r>
            <a:r>
              <a:rPr lang="en-US" dirty="0">
                <a:solidFill>
                  <a:srgbClr val="0018FF"/>
                </a:solidFill>
              </a:rPr>
              <a:t> , Mohammed Al-Mutawa</a:t>
            </a:r>
          </a:p>
          <a:p>
            <a:pPr lvl="1"/>
            <a:r>
              <a:rPr lang="en-US" dirty="0" err="1">
                <a:solidFill>
                  <a:srgbClr val="0018FF"/>
                </a:solidFill>
              </a:rPr>
              <a:t>Sepideh</a:t>
            </a:r>
            <a:r>
              <a:rPr lang="en-US" dirty="0">
                <a:solidFill>
                  <a:srgbClr val="0018FF"/>
                </a:solidFill>
              </a:rPr>
              <a:t> </a:t>
            </a:r>
            <a:r>
              <a:rPr lang="en-US" dirty="0" err="1">
                <a:solidFill>
                  <a:srgbClr val="0018FF"/>
                </a:solidFill>
              </a:rPr>
              <a:t>Goodarzy</a:t>
            </a:r>
            <a:r>
              <a:rPr lang="en-US" dirty="0">
                <a:solidFill>
                  <a:srgbClr val="0018FF"/>
                </a:solidFill>
              </a:rPr>
              <a:t>, </a:t>
            </a:r>
            <a:r>
              <a:rPr lang="en-US" dirty="0" err="1">
                <a:solidFill>
                  <a:srgbClr val="0018FF"/>
                </a:solidFill>
              </a:rPr>
              <a:t>Maziyar</a:t>
            </a:r>
            <a:r>
              <a:rPr lang="en-US" dirty="0">
                <a:solidFill>
                  <a:srgbClr val="0018FF"/>
                </a:solidFill>
              </a:rPr>
              <a:t> Nazari, Marcelo </a:t>
            </a:r>
            <a:r>
              <a:rPr lang="en-US" dirty="0" err="1">
                <a:solidFill>
                  <a:srgbClr val="0018FF"/>
                </a:solidFill>
              </a:rPr>
              <a:t>Abranches</a:t>
            </a:r>
            <a:endParaRPr lang="en-US" dirty="0">
              <a:solidFill>
                <a:srgbClr val="0018FF"/>
              </a:solidFill>
            </a:endParaRPr>
          </a:p>
          <a:p>
            <a:pPr lvl="1"/>
            <a:r>
              <a:rPr lang="en-US" dirty="0">
                <a:solidFill>
                  <a:srgbClr val="0018FF"/>
                </a:solidFill>
              </a:rPr>
              <a:t>Vasu Sharma, Mana </a:t>
            </a:r>
            <a:r>
              <a:rPr lang="en-US" dirty="0" err="1">
                <a:solidFill>
                  <a:srgbClr val="0018FF"/>
                </a:solidFill>
              </a:rPr>
              <a:t>Khasgiwale</a:t>
            </a:r>
            <a:r>
              <a:rPr lang="en-US" dirty="0">
                <a:solidFill>
                  <a:srgbClr val="0018FF"/>
                </a:solidFill>
              </a:rPr>
              <a:t>, Prashanth </a:t>
            </a:r>
            <a:r>
              <a:rPr lang="en-US" dirty="0" err="1">
                <a:solidFill>
                  <a:srgbClr val="0018FF"/>
                </a:solidFill>
              </a:rPr>
              <a:t>Thipparthy</a:t>
            </a:r>
            <a:r>
              <a:rPr lang="en-US" dirty="0">
                <a:solidFill>
                  <a:srgbClr val="0018FF"/>
                </a:solidFill>
              </a:rPr>
              <a:t>, Hamza </a:t>
            </a:r>
            <a:r>
              <a:rPr lang="en-US" dirty="0" err="1">
                <a:solidFill>
                  <a:srgbClr val="0018FF"/>
                </a:solidFill>
              </a:rPr>
              <a:t>Motiwalla</a:t>
            </a:r>
            <a:r>
              <a:rPr lang="en-US" dirty="0">
                <a:solidFill>
                  <a:srgbClr val="0018FF"/>
                </a:solidFill>
              </a:rPr>
              <a:t>, </a:t>
            </a:r>
            <a:r>
              <a:rPr lang="en-US" dirty="0" err="1">
                <a:solidFill>
                  <a:srgbClr val="0018FF"/>
                </a:solidFill>
              </a:rPr>
              <a:t>Meeti</a:t>
            </a:r>
            <a:r>
              <a:rPr lang="en-US" dirty="0">
                <a:solidFill>
                  <a:srgbClr val="0018FF"/>
                </a:solidFill>
              </a:rPr>
              <a:t> </a:t>
            </a:r>
            <a:r>
              <a:rPr lang="en-US" dirty="0" err="1">
                <a:solidFill>
                  <a:srgbClr val="0018FF"/>
                </a:solidFill>
              </a:rPr>
              <a:t>Baliga</a:t>
            </a:r>
            <a:r>
              <a:rPr lang="en-US" dirty="0">
                <a:solidFill>
                  <a:srgbClr val="0018FF"/>
                </a:solidFill>
              </a:rPr>
              <a:t>, </a:t>
            </a:r>
            <a:r>
              <a:rPr lang="en-US" dirty="0" err="1">
                <a:solidFill>
                  <a:srgbClr val="0018FF"/>
                </a:solidFill>
              </a:rPr>
              <a:t>Biljith</a:t>
            </a:r>
            <a:r>
              <a:rPr lang="en-US" dirty="0">
                <a:solidFill>
                  <a:srgbClr val="0018FF"/>
                </a:solidFill>
              </a:rPr>
              <a:t> </a:t>
            </a:r>
            <a:r>
              <a:rPr lang="en-US" dirty="0" err="1">
                <a:solidFill>
                  <a:srgbClr val="0018FF"/>
                </a:solidFill>
              </a:rPr>
              <a:t>Thadichi</a:t>
            </a:r>
            <a:r>
              <a:rPr lang="en-US" dirty="0">
                <a:solidFill>
                  <a:srgbClr val="0018FF"/>
                </a:solidFill>
              </a:rPr>
              <a:t>, </a:t>
            </a:r>
            <a:r>
              <a:rPr lang="en-US" dirty="0" err="1">
                <a:solidFill>
                  <a:srgbClr val="0018FF"/>
                </a:solidFill>
              </a:rPr>
              <a:t>Srihaasa</a:t>
            </a:r>
            <a:r>
              <a:rPr lang="en-US" dirty="0">
                <a:solidFill>
                  <a:srgbClr val="0018FF"/>
                </a:solidFill>
              </a:rPr>
              <a:t> </a:t>
            </a:r>
            <a:r>
              <a:rPr lang="en-US" dirty="0" err="1">
                <a:solidFill>
                  <a:srgbClr val="0018FF"/>
                </a:solidFill>
              </a:rPr>
              <a:t>Pidikiti</a:t>
            </a:r>
            <a:r>
              <a:rPr lang="en-US" dirty="0">
                <a:solidFill>
                  <a:srgbClr val="0018FF"/>
                </a:solidFill>
              </a:rPr>
              <a:t>, </a:t>
            </a:r>
            <a:r>
              <a:rPr lang="en-US" dirty="0" err="1">
                <a:solidFill>
                  <a:srgbClr val="0018FF"/>
                </a:solidFill>
              </a:rPr>
              <a:t>Hima</a:t>
            </a:r>
            <a:r>
              <a:rPr lang="en-US" dirty="0">
                <a:solidFill>
                  <a:srgbClr val="0018FF"/>
                </a:solidFill>
              </a:rPr>
              <a:t> </a:t>
            </a:r>
            <a:r>
              <a:rPr lang="en-US" dirty="0" err="1">
                <a:solidFill>
                  <a:srgbClr val="0018FF"/>
                </a:solidFill>
              </a:rPr>
              <a:t>Boddupalli</a:t>
            </a:r>
            <a:endParaRPr lang="en-US" dirty="0">
              <a:solidFill>
                <a:srgbClr val="0018FF"/>
              </a:solidFill>
            </a:endParaRPr>
          </a:p>
        </p:txBody>
      </p:sp>
    </p:spTree>
    <p:extLst>
      <p:ext uri="{BB962C8B-B14F-4D97-AF65-F5344CB8AC3E}">
        <p14:creationId xmlns:p14="http://schemas.microsoft.com/office/powerpoint/2010/main" val="2158122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214487" y="457900"/>
            <a:ext cx="5018533" cy="1820333"/>
          </a:xfrm>
          <a:prstGeom prst="rect">
            <a:avLst/>
          </a:prstGeom>
        </p:spPr>
        <p:txBody>
          <a:bodyPr spcFirstLastPara="1" vert="horz" wrap="square" lIns="121900" tIns="121900" rIns="121900" bIns="121900" rtlCol="0" anchor="t" anchorCtr="0">
            <a:noAutofit/>
          </a:bodyPr>
          <a:lstStyle/>
          <a:p>
            <a:pPr>
              <a:spcBef>
                <a:spcPts val="0"/>
              </a:spcBef>
            </a:pPr>
            <a:r>
              <a:rPr lang="en" sz="3600" b="1" dirty="0">
                <a:solidFill>
                  <a:srgbClr val="C00000"/>
                </a:solidFill>
              </a:rPr>
              <a:t>Current Research Focus</a:t>
            </a:r>
            <a:br>
              <a:rPr lang="en" sz="3600" b="1" dirty="0">
                <a:solidFill>
                  <a:srgbClr val="C00000"/>
                </a:solidFill>
              </a:rPr>
            </a:br>
            <a:r>
              <a:rPr lang="en" sz="3600" b="1" dirty="0">
                <a:solidFill>
                  <a:srgbClr val="0018FF"/>
                </a:solidFill>
              </a:rPr>
              <a:t>- </a:t>
            </a:r>
            <a:r>
              <a:rPr lang="en" sz="3200" b="1" dirty="0">
                <a:solidFill>
                  <a:srgbClr val="0018FF"/>
                </a:solidFill>
              </a:rPr>
              <a:t>System support for IoT</a:t>
            </a:r>
            <a:br>
              <a:rPr lang="en" sz="3200" b="1" dirty="0">
                <a:solidFill>
                  <a:srgbClr val="0018FF"/>
                </a:solidFill>
              </a:rPr>
            </a:br>
            <a:r>
              <a:rPr lang="en" sz="3200" b="1" dirty="0">
                <a:solidFill>
                  <a:srgbClr val="0018FF"/>
                </a:solidFill>
              </a:rPr>
              <a:t>- Social Computing</a:t>
            </a:r>
            <a:endParaRPr sz="3600" b="1" dirty="0">
              <a:solidFill>
                <a:srgbClr val="0018FF"/>
              </a:solidFill>
            </a:endParaRPr>
          </a:p>
        </p:txBody>
      </p:sp>
      <p:sp>
        <p:nvSpPr>
          <p:cNvPr id="155" name="Google Shape;155;p25"/>
          <p:cNvSpPr txBox="1"/>
          <p:nvPr/>
        </p:nvSpPr>
        <p:spPr>
          <a:xfrm>
            <a:off x="1219201" y="2560423"/>
            <a:ext cx="7247466" cy="1641200"/>
          </a:xfrm>
          <a:prstGeom prst="rect">
            <a:avLst/>
          </a:prstGeom>
          <a:solidFill>
            <a:srgbClr val="C9DAF8"/>
          </a:solidFill>
          <a:ln>
            <a:noFill/>
          </a:ln>
        </p:spPr>
        <p:txBody>
          <a:bodyPr spcFirstLastPara="1" wrap="square" lIns="121900" tIns="121900" rIns="121900" bIns="121900" anchor="t" anchorCtr="0">
            <a:noAutofit/>
          </a:bodyPr>
          <a:lstStyle/>
          <a:p>
            <a:pPr algn="ctr">
              <a:buClr>
                <a:schemeClr val="dk1"/>
              </a:buClr>
              <a:buSzPts val="1100"/>
            </a:pPr>
            <a:r>
              <a:rPr lang="en" sz="2400" b="1" u="sng" dirty="0" err="1"/>
              <a:t>CyberSafety</a:t>
            </a:r>
            <a:endParaRPr lang="en-US" sz="2400" b="1" u="sng" dirty="0"/>
          </a:p>
          <a:p>
            <a:pPr algn="ctr">
              <a:buClr>
                <a:schemeClr val="dk1"/>
              </a:buClr>
              <a:buSzPts val="1100"/>
            </a:pPr>
            <a:r>
              <a:rPr lang="en-US" sz="2400" dirty="0">
                <a:solidFill>
                  <a:srgbClr val="0018FF"/>
                </a:solidFill>
              </a:rPr>
              <a:t>Hate speech in Arabic social media</a:t>
            </a:r>
          </a:p>
          <a:p>
            <a:pPr algn="ctr">
              <a:buClr>
                <a:schemeClr val="dk1"/>
              </a:buClr>
              <a:buSzPts val="1100"/>
            </a:pPr>
            <a:r>
              <a:rPr lang="en-US" sz="2400" dirty="0">
                <a:solidFill>
                  <a:srgbClr val="FF0000"/>
                </a:solidFill>
              </a:rPr>
              <a:t>Snapchat as a Lens on Public Health</a:t>
            </a:r>
          </a:p>
          <a:p>
            <a:pPr algn="ctr">
              <a:buClr>
                <a:schemeClr val="dk1"/>
              </a:buClr>
              <a:buSzPts val="1100"/>
            </a:pPr>
            <a:r>
              <a:rPr lang="en-US" sz="2400" dirty="0">
                <a:solidFill>
                  <a:srgbClr val="0018FF"/>
                </a:solidFill>
              </a:rPr>
              <a:t>Radicalization by YouTube’s Recommendation Algorithm</a:t>
            </a:r>
            <a:endParaRPr sz="2400" dirty="0">
              <a:solidFill>
                <a:srgbClr val="0018FF"/>
              </a:solidFill>
            </a:endParaRPr>
          </a:p>
          <a:p>
            <a:pPr algn="ctr">
              <a:buClr>
                <a:schemeClr val="dk1"/>
              </a:buClr>
              <a:buSzPts val="1100"/>
            </a:pPr>
            <a:endParaRPr sz="2400" dirty="0"/>
          </a:p>
          <a:p>
            <a:pPr algn="ctr"/>
            <a:endParaRPr sz="2400" dirty="0"/>
          </a:p>
        </p:txBody>
      </p:sp>
      <p:sp>
        <p:nvSpPr>
          <p:cNvPr id="156" name="Google Shape;156;p25"/>
          <p:cNvSpPr txBox="1"/>
          <p:nvPr/>
        </p:nvSpPr>
        <p:spPr>
          <a:xfrm>
            <a:off x="5929177" y="715152"/>
            <a:ext cx="4865511" cy="1692800"/>
          </a:xfrm>
          <a:prstGeom prst="rect">
            <a:avLst/>
          </a:prstGeom>
          <a:solidFill>
            <a:srgbClr val="D9EAD3"/>
          </a:solidFill>
          <a:ln>
            <a:noFill/>
          </a:ln>
        </p:spPr>
        <p:txBody>
          <a:bodyPr spcFirstLastPara="1" wrap="square" lIns="121900" tIns="121900" rIns="121900" bIns="121900" anchor="t" anchorCtr="0">
            <a:noAutofit/>
          </a:bodyPr>
          <a:lstStyle/>
          <a:p>
            <a:pPr algn="ctr"/>
            <a:r>
              <a:rPr lang="en" sz="2400" b="1" u="sng" dirty="0"/>
              <a:t>System Support for Edge Computing</a:t>
            </a:r>
            <a:endParaRPr sz="2400" u="sng" dirty="0"/>
          </a:p>
          <a:p>
            <a:pPr algn="ctr"/>
            <a:r>
              <a:rPr lang="en-US" sz="2400" dirty="0">
                <a:solidFill>
                  <a:srgbClr val="0018FF"/>
                </a:solidFill>
              </a:rPr>
              <a:t>Inter-container Communication</a:t>
            </a:r>
            <a:endParaRPr sz="2400" dirty="0">
              <a:solidFill>
                <a:srgbClr val="0018FF"/>
              </a:solidFill>
            </a:endParaRPr>
          </a:p>
          <a:p>
            <a:pPr algn="ctr"/>
            <a:r>
              <a:rPr lang="en" sz="2400" dirty="0">
                <a:solidFill>
                  <a:srgbClr val="FF0000"/>
                </a:solidFill>
              </a:rPr>
              <a:t>Distributed Scheduling at the Edge</a:t>
            </a:r>
            <a:endParaRPr sz="2400" dirty="0">
              <a:solidFill>
                <a:srgbClr val="FF0000"/>
              </a:solidFill>
            </a:endParaRPr>
          </a:p>
          <a:p>
            <a:pPr algn="ctr"/>
            <a:r>
              <a:rPr lang="en-US" sz="2400" dirty="0">
                <a:solidFill>
                  <a:srgbClr val="0018FF"/>
                </a:solidFill>
              </a:rPr>
              <a:t>Smart Agriculture</a:t>
            </a:r>
            <a:endParaRPr sz="2400" dirty="0">
              <a:solidFill>
                <a:srgbClr val="0018FF"/>
              </a:solidFill>
            </a:endParaRPr>
          </a:p>
          <a:p>
            <a:pPr algn="ctr"/>
            <a:endParaRPr sz="2400" dirty="0"/>
          </a:p>
          <a:p>
            <a:pPr algn="ctr"/>
            <a:endParaRPr sz="2400" dirty="0"/>
          </a:p>
        </p:txBody>
      </p:sp>
      <p:sp>
        <p:nvSpPr>
          <p:cNvPr id="157" name="Google Shape;157;p25"/>
          <p:cNvSpPr txBox="1"/>
          <p:nvPr/>
        </p:nvSpPr>
        <p:spPr>
          <a:xfrm>
            <a:off x="962687" y="4515525"/>
            <a:ext cx="4865511" cy="1638633"/>
          </a:xfrm>
          <a:prstGeom prst="rect">
            <a:avLst/>
          </a:prstGeom>
          <a:solidFill>
            <a:srgbClr val="FFF2CC"/>
          </a:solidFill>
          <a:ln>
            <a:noFill/>
          </a:ln>
        </p:spPr>
        <p:txBody>
          <a:bodyPr spcFirstLastPara="1" wrap="square" lIns="121900" tIns="121900" rIns="121900" bIns="121900" anchor="t" anchorCtr="0">
            <a:noAutofit/>
          </a:bodyPr>
          <a:lstStyle/>
          <a:p>
            <a:pPr algn="ctr"/>
            <a:r>
              <a:rPr lang="en" sz="2400" b="1" u="sng" dirty="0"/>
              <a:t>Democracy and Technology</a:t>
            </a:r>
            <a:endParaRPr sz="2400" u="sng" dirty="0"/>
          </a:p>
          <a:p>
            <a:pPr algn="ctr"/>
            <a:r>
              <a:rPr lang="en" sz="2400" dirty="0">
                <a:solidFill>
                  <a:srgbClr val="0018FF"/>
                </a:solidFill>
              </a:rPr>
              <a:t>Impact of Russian bots</a:t>
            </a:r>
            <a:endParaRPr sz="2400" dirty="0">
              <a:solidFill>
                <a:srgbClr val="0018FF"/>
              </a:solidFill>
            </a:endParaRPr>
          </a:p>
          <a:p>
            <a:pPr algn="ctr"/>
            <a:r>
              <a:rPr lang="en" sz="2400" dirty="0">
                <a:solidFill>
                  <a:srgbClr val="FF0000"/>
                </a:solidFill>
              </a:rPr>
              <a:t>Misleading news and critical thinking</a:t>
            </a:r>
            <a:endParaRPr sz="2400" dirty="0">
              <a:solidFill>
                <a:srgbClr val="FF0000"/>
              </a:solidFill>
            </a:endParaRPr>
          </a:p>
          <a:p>
            <a:pPr algn="ctr"/>
            <a:r>
              <a:rPr lang="en" sz="2400" dirty="0">
                <a:solidFill>
                  <a:srgbClr val="0018FF"/>
                </a:solidFill>
              </a:rPr>
              <a:t>Resilience and Interventions</a:t>
            </a:r>
            <a:endParaRPr sz="2400" dirty="0">
              <a:solidFill>
                <a:srgbClr val="0018FF"/>
              </a:solidFill>
            </a:endParaRPr>
          </a:p>
          <a:p>
            <a:pPr algn="ctr"/>
            <a:endParaRPr sz="2400" dirty="0"/>
          </a:p>
          <a:p>
            <a:pPr algn="ctr"/>
            <a:endParaRPr sz="2400" dirty="0"/>
          </a:p>
        </p:txBody>
      </p:sp>
      <p:sp>
        <p:nvSpPr>
          <p:cNvPr id="158" name="Google Shape;158;p25"/>
          <p:cNvSpPr txBox="1"/>
          <p:nvPr/>
        </p:nvSpPr>
        <p:spPr>
          <a:xfrm>
            <a:off x="7247467" y="4512958"/>
            <a:ext cx="4626627" cy="1641200"/>
          </a:xfrm>
          <a:prstGeom prst="rect">
            <a:avLst/>
          </a:prstGeom>
          <a:solidFill>
            <a:srgbClr val="D9D2E9"/>
          </a:solidFill>
          <a:ln>
            <a:noFill/>
          </a:ln>
        </p:spPr>
        <p:txBody>
          <a:bodyPr spcFirstLastPara="1" wrap="square" lIns="121900" tIns="121900" rIns="121900" bIns="121900" anchor="t" anchorCtr="0">
            <a:noAutofit/>
          </a:bodyPr>
          <a:lstStyle/>
          <a:p>
            <a:pPr algn="ctr"/>
            <a:r>
              <a:rPr lang="en" sz="2400" b="1" u="sng" dirty="0"/>
              <a:t>Socio-Technical Systems</a:t>
            </a:r>
            <a:endParaRPr sz="2400" u="sng" dirty="0"/>
          </a:p>
          <a:p>
            <a:pPr algn="ctr"/>
            <a:r>
              <a:rPr lang="en" sz="2400" dirty="0">
                <a:solidFill>
                  <a:srgbClr val="0018FF"/>
                </a:solidFill>
              </a:rPr>
              <a:t>Impact of Planned Disruptions</a:t>
            </a:r>
            <a:endParaRPr sz="2400" dirty="0">
              <a:solidFill>
                <a:srgbClr val="0018FF"/>
              </a:solidFill>
            </a:endParaRPr>
          </a:p>
          <a:p>
            <a:pPr algn="ctr"/>
            <a:r>
              <a:rPr lang="en" sz="2400" dirty="0">
                <a:solidFill>
                  <a:srgbClr val="FF0000"/>
                </a:solidFill>
              </a:rPr>
              <a:t>Health and social wellbeing</a:t>
            </a:r>
            <a:endParaRPr sz="2400" dirty="0">
              <a:solidFill>
                <a:srgbClr val="FF0000"/>
              </a:solidFill>
            </a:endParaRPr>
          </a:p>
          <a:p>
            <a:pPr algn="ctr"/>
            <a:r>
              <a:rPr lang="en" sz="2400" dirty="0">
                <a:solidFill>
                  <a:srgbClr val="0018FF"/>
                </a:solidFill>
              </a:rPr>
              <a:t>Environmental justice communities</a:t>
            </a:r>
            <a:endParaRPr sz="2400" dirty="0">
              <a:solidFill>
                <a:srgbClr val="0018FF"/>
              </a:solidFill>
            </a:endParaRPr>
          </a:p>
          <a:p>
            <a:pPr algn="ctr"/>
            <a:endParaRPr sz="2400" dirty="0"/>
          </a:p>
          <a:p>
            <a:pPr algn="ctr"/>
            <a:endParaRPr sz="2400" dirty="0"/>
          </a:p>
        </p:txBody>
      </p:sp>
    </p:spTree>
    <p:extLst>
      <p:ext uri="{BB962C8B-B14F-4D97-AF65-F5344CB8AC3E}">
        <p14:creationId xmlns:p14="http://schemas.microsoft.com/office/powerpoint/2010/main" val="257621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animBg="1"/>
      <p:bldP spid="157" grpId="0" animBg="1"/>
      <p:bldP spid="15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6F18-3994-4D4A-AD38-A8E12FFB3BCD}"/>
              </a:ext>
            </a:extLst>
          </p:cNvPr>
          <p:cNvSpPr>
            <a:spLocks noGrp="1"/>
          </p:cNvSpPr>
          <p:nvPr>
            <p:ph type="title"/>
          </p:nvPr>
        </p:nvSpPr>
        <p:spPr>
          <a:xfrm>
            <a:off x="838200" y="2472221"/>
            <a:ext cx="10515600" cy="1325563"/>
          </a:xfrm>
        </p:spPr>
        <p:txBody>
          <a:bodyPr/>
          <a:lstStyle/>
          <a:p>
            <a:pPr algn="ctr"/>
            <a:r>
              <a:rPr lang="en-US" b="1" dirty="0">
                <a:solidFill>
                  <a:srgbClr val="C00000"/>
                </a:solidFill>
              </a:rPr>
              <a:t>Social Computing</a:t>
            </a:r>
          </a:p>
        </p:txBody>
      </p:sp>
    </p:spTree>
    <p:extLst>
      <p:ext uri="{BB962C8B-B14F-4D97-AF65-F5344CB8AC3E}">
        <p14:creationId xmlns:p14="http://schemas.microsoft.com/office/powerpoint/2010/main" val="2872870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6204-AB84-F4B4-7F70-42E40F27B11B}"/>
              </a:ext>
            </a:extLst>
          </p:cNvPr>
          <p:cNvSpPr>
            <a:spLocks noGrp="1"/>
          </p:cNvSpPr>
          <p:nvPr>
            <p:ph type="title"/>
          </p:nvPr>
        </p:nvSpPr>
        <p:spPr/>
        <p:txBody>
          <a:bodyPr/>
          <a:lstStyle/>
          <a:p>
            <a:r>
              <a:rPr lang="en-US" b="1" dirty="0" err="1">
                <a:solidFill>
                  <a:srgbClr val="C00000"/>
                </a:solidFill>
              </a:rPr>
              <a:t>CyberSafety</a:t>
            </a:r>
            <a:r>
              <a:rPr lang="en-US" b="1" dirty="0">
                <a:solidFill>
                  <a:srgbClr val="C00000"/>
                </a:solidFill>
              </a:rPr>
              <a:t>: Introduction</a:t>
            </a:r>
          </a:p>
        </p:txBody>
      </p:sp>
      <p:sp>
        <p:nvSpPr>
          <p:cNvPr id="3" name="Content Placeholder 2">
            <a:extLst>
              <a:ext uri="{FF2B5EF4-FFF2-40B4-BE49-F238E27FC236}">
                <a16:creationId xmlns:a16="http://schemas.microsoft.com/office/drawing/2014/main" id="{DDA092A6-DA42-B5DC-FD80-50967B38C9CA}"/>
              </a:ext>
            </a:extLst>
          </p:cNvPr>
          <p:cNvSpPr>
            <a:spLocks noGrp="1"/>
          </p:cNvSpPr>
          <p:nvPr>
            <p:ph idx="1"/>
          </p:nvPr>
        </p:nvSpPr>
        <p:spPr/>
        <p:txBody>
          <a:bodyPr/>
          <a:lstStyle/>
          <a:p>
            <a:r>
              <a:rPr lang="en-US" dirty="0">
                <a:solidFill>
                  <a:srgbClr val="0018FF"/>
                </a:solidFill>
              </a:rPr>
              <a:t>Problematic issues that arise while surfing the Internet</a:t>
            </a:r>
          </a:p>
          <a:p>
            <a:r>
              <a:rPr lang="en-US" dirty="0">
                <a:solidFill>
                  <a:srgbClr val="0018FF"/>
                </a:solidFill>
              </a:rPr>
              <a:t>Examples: Cyberbullying, obscene content, misinformation, propaganda, …</a:t>
            </a:r>
          </a:p>
          <a:p>
            <a:r>
              <a:rPr lang="en-US" dirty="0">
                <a:solidFill>
                  <a:srgbClr val="0018FF"/>
                </a:solidFill>
              </a:rPr>
              <a:t>Goal: To develop tools to automatically detect </a:t>
            </a:r>
            <a:r>
              <a:rPr lang="en-US" dirty="0" err="1">
                <a:solidFill>
                  <a:srgbClr val="0018FF"/>
                </a:solidFill>
              </a:rPr>
              <a:t>cybersafety</a:t>
            </a:r>
            <a:r>
              <a:rPr lang="en-US" dirty="0">
                <a:solidFill>
                  <a:srgbClr val="0018FF"/>
                </a:solidFill>
              </a:rPr>
              <a:t> issues, assess their impact, and techniques to mitigate any negative impact</a:t>
            </a:r>
          </a:p>
        </p:txBody>
      </p:sp>
    </p:spTree>
    <p:extLst>
      <p:ext uri="{BB962C8B-B14F-4D97-AF65-F5344CB8AC3E}">
        <p14:creationId xmlns:p14="http://schemas.microsoft.com/office/powerpoint/2010/main" val="273271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CBDE-4E68-0C54-61A4-24969165E955}"/>
              </a:ext>
            </a:extLst>
          </p:cNvPr>
          <p:cNvSpPr>
            <a:spLocks noGrp="1"/>
          </p:cNvSpPr>
          <p:nvPr>
            <p:ph type="title"/>
          </p:nvPr>
        </p:nvSpPr>
        <p:spPr/>
        <p:txBody>
          <a:bodyPr>
            <a:normAutofit/>
          </a:bodyPr>
          <a:lstStyle/>
          <a:p>
            <a:r>
              <a:rPr lang="en-US" sz="4000" b="1" dirty="0" err="1">
                <a:solidFill>
                  <a:srgbClr val="C00000"/>
                </a:solidFill>
              </a:rPr>
              <a:t>CyberSafety</a:t>
            </a:r>
            <a:r>
              <a:rPr lang="en-US" sz="4000" b="1" dirty="0">
                <a:solidFill>
                  <a:srgbClr val="C00000"/>
                </a:solidFill>
              </a:rPr>
              <a:t>: Deradicalizing YouTube</a:t>
            </a:r>
          </a:p>
        </p:txBody>
      </p:sp>
      <p:sp>
        <p:nvSpPr>
          <p:cNvPr id="3" name="Content Placeholder 2">
            <a:extLst>
              <a:ext uri="{FF2B5EF4-FFF2-40B4-BE49-F238E27FC236}">
                <a16:creationId xmlns:a16="http://schemas.microsoft.com/office/drawing/2014/main" id="{EBC37C17-B91C-EDBB-9B2B-FF68F301E8E4}"/>
              </a:ext>
            </a:extLst>
          </p:cNvPr>
          <p:cNvSpPr>
            <a:spLocks noGrp="1"/>
          </p:cNvSpPr>
          <p:nvPr>
            <p:ph idx="1"/>
          </p:nvPr>
        </p:nvSpPr>
        <p:spPr>
          <a:xfrm>
            <a:off x="838200" y="1541420"/>
            <a:ext cx="10515600" cy="4351338"/>
          </a:xfrm>
        </p:spPr>
        <p:txBody>
          <a:bodyPr>
            <a:normAutofit/>
          </a:bodyPr>
          <a:lstStyle/>
          <a:p>
            <a:r>
              <a:rPr lang="en-US" dirty="0">
                <a:solidFill>
                  <a:srgbClr val="0018FF"/>
                </a:solidFill>
              </a:rPr>
              <a:t>Investigate how YouTube’s recommendation algorithm plays a role in online radicalization via surfacing extreme content</a:t>
            </a:r>
          </a:p>
          <a:p>
            <a:pPr lvl="1"/>
            <a:r>
              <a:rPr lang="en-US" dirty="0">
                <a:solidFill>
                  <a:srgbClr val="00B050"/>
                </a:solidFill>
              </a:rPr>
              <a:t>Prevalence of religiously intolerant Arabic YouTube videos, the tendency of the platform to recommend such videos, and how these recommendations are affected by demographics and watch history. </a:t>
            </a:r>
          </a:p>
          <a:p>
            <a:pPr lvl="1"/>
            <a:r>
              <a:rPr lang="en-US" dirty="0">
                <a:solidFill>
                  <a:srgbClr val="00B050"/>
                </a:solidFill>
              </a:rPr>
              <a:t>Used YouTube’s API to collect data</a:t>
            </a:r>
          </a:p>
          <a:p>
            <a:pPr lvl="1"/>
            <a:r>
              <a:rPr lang="en-US" dirty="0">
                <a:solidFill>
                  <a:srgbClr val="00B050"/>
                </a:solidFill>
              </a:rPr>
              <a:t>Using </a:t>
            </a:r>
            <a:r>
              <a:rPr lang="en-US" dirty="0" err="1">
                <a:solidFill>
                  <a:srgbClr val="00B050"/>
                </a:solidFill>
              </a:rPr>
              <a:t>crowdworkers</a:t>
            </a:r>
            <a:r>
              <a:rPr lang="en-US" dirty="0">
                <a:solidFill>
                  <a:srgbClr val="00B050"/>
                </a:solidFill>
              </a:rPr>
              <a:t>, acquired annotations for a subset of  videos to identify the ones promoting religious hate along with the targeted religious group(s)</a:t>
            </a:r>
          </a:p>
          <a:p>
            <a:pPr lvl="1"/>
            <a:r>
              <a:rPr lang="en-US" dirty="0">
                <a:solidFill>
                  <a:srgbClr val="00B050"/>
                </a:solidFill>
              </a:rPr>
              <a:t>For each video, collected its top four recommendations going five levels deep</a:t>
            </a:r>
          </a:p>
          <a:p>
            <a:pPr lvl="1"/>
            <a:r>
              <a:rPr lang="en-US" dirty="0">
                <a:solidFill>
                  <a:srgbClr val="00B050"/>
                </a:solidFill>
              </a:rPr>
              <a:t>Effect of personalization: carefully crafted eight different user profiles, each with a distinctive set of personal attributes</a:t>
            </a:r>
          </a:p>
          <a:p>
            <a:pPr marL="0" indent="0">
              <a:buNone/>
            </a:pPr>
            <a:endParaRPr lang="en-US" dirty="0">
              <a:solidFill>
                <a:srgbClr val="0018FF"/>
              </a:solidFill>
            </a:endParaRPr>
          </a:p>
        </p:txBody>
      </p:sp>
    </p:spTree>
    <p:extLst>
      <p:ext uri="{BB962C8B-B14F-4D97-AF65-F5344CB8AC3E}">
        <p14:creationId xmlns:p14="http://schemas.microsoft.com/office/powerpoint/2010/main" val="44113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D630-F850-1A16-D7EC-E74E48A999A6}"/>
              </a:ext>
            </a:extLst>
          </p:cNvPr>
          <p:cNvSpPr>
            <a:spLocks noGrp="1"/>
          </p:cNvSpPr>
          <p:nvPr>
            <p:ph type="title"/>
          </p:nvPr>
        </p:nvSpPr>
        <p:spPr/>
        <p:txBody>
          <a:bodyPr>
            <a:normAutofit/>
          </a:bodyPr>
          <a:lstStyle/>
          <a:p>
            <a:r>
              <a:rPr lang="en-US" sz="4000" b="1" dirty="0" err="1">
                <a:solidFill>
                  <a:srgbClr val="C00000"/>
                </a:solidFill>
              </a:rPr>
              <a:t>CyberSafety</a:t>
            </a:r>
            <a:r>
              <a:rPr lang="en-US" sz="4000" b="1" dirty="0">
                <a:solidFill>
                  <a:srgbClr val="C00000"/>
                </a:solidFill>
              </a:rPr>
              <a:t>: Snapchat as a Lens on Public health </a:t>
            </a:r>
          </a:p>
        </p:txBody>
      </p:sp>
      <p:sp>
        <p:nvSpPr>
          <p:cNvPr id="3" name="Content Placeholder 2">
            <a:extLst>
              <a:ext uri="{FF2B5EF4-FFF2-40B4-BE49-F238E27FC236}">
                <a16:creationId xmlns:a16="http://schemas.microsoft.com/office/drawing/2014/main" id="{816CE9D1-060D-4BA2-0E00-F42C801E31CB}"/>
              </a:ext>
            </a:extLst>
          </p:cNvPr>
          <p:cNvSpPr>
            <a:spLocks noGrp="1"/>
          </p:cNvSpPr>
          <p:nvPr>
            <p:ph idx="1"/>
          </p:nvPr>
        </p:nvSpPr>
        <p:spPr/>
        <p:txBody>
          <a:bodyPr/>
          <a:lstStyle/>
          <a:p>
            <a:r>
              <a:rPr lang="en-US" dirty="0">
                <a:solidFill>
                  <a:srgbClr val="0018FF"/>
                </a:solidFill>
              </a:rPr>
              <a:t>Investigate how exposure to food snaps impacts the eating habits of the users</a:t>
            </a:r>
          </a:p>
          <a:p>
            <a:pPr lvl="1"/>
            <a:r>
              <a:rPr lang="en-US" dirty="0">
                <a:solidFill>
                  <a:srgbClr val="00B050"/>
                </a:solidFill>
              </a:rPr>
              <a:t>Collected Snapchat snaps from users in three different countries</a:t>
            </a:r>
          </a:p>
          <a:p>
            <a:pPr lvl="1"/>
            <a:r>
              <a:rPr lang="en-US" dirty="0">
                <a:solidFill>
                  <a:srgbClr val="00B050"/>
                </a:solidFill>
              </a:rPr>
              <a:t>Identified food-related snaps</a:t>
            </a:r>
          </a:p>
          <a:p>
            <a:pPr lvl="1"/>
            <a:r>
              <a:rPr lang="en-US" dirty="0">
                <a:solidFill>
                  <a:srgbClr val="00B050"/>
                </a:solidFill>
              </a:rPr>
              <a:t>Conducted user studies </a:t>
            </a:r>
          </a:p>
        </p:txBody>
      </p:sp>
    </p:spTree>
    <p:extLst>
      <p:ext uri="{BB962C8B-B14F-4D97-AF65-F5344CB8AC3E}">
        <p14:creationId xmlns:p14="http://schemas.microsoft.com/office/powerpoint/2010/main" val="2695121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C783A8-6953-EE45-8169-9499FBBF0A68}"/>
              </a:ext>
            </a:extLst>
          </p:cNvPr>
          <p:cNvSpPr txBox="1"/>
          <p:nvPr/>
        </p:nvSpPr>
        <p:spPr>
          <a:xfrm>
            <a:off x="456988" y="379222"/>
            <a:ext cx="11278024" cy="707886"/>
          </a:xfrm>
          <a:prstGeom prst="rect">
            <a:avLst/>
          </a:prstGeom>
          <a:noFill/>
        </p:spPr>
        <p:txBody>
          <a:bodyPr wrap="none" rtlCol="0">
            <a:spAutoFit/>
          </a:bodyPr>
          <a:lstStyle/>
          <a:p>
            <a:r>
              <a:rPr lang="en-US" sz="4000" u="sng" dirty="0" err="1">
                <a:solidFill>
                  <a:srgbClr val="C00000"/>
                </a:solidFill>
                <a:latin typeface="Arial" panose="020B0604020202020204" pitchFamily="34" charset="0"/>
                <a:cs typeface="Arial" panose="020B0604020202020204" pitchFamily="34" charset="0"/>
              </a:rPr>
              <a:t>CyberSafety</a:t>
            </a:r>
            <a:r>
              <a:rPr lang="en-US" sz="4000" dirty="0">
                <a:solidFill>
                  <a:srgbClr val="C00000"/>
                </a:solidFill>
                <a:latin typeface="Arial" panose="020B0604020202020204" pitchFamily="34" charset="0"/>
                <a:cs typeface="Arial" panose="020B0604020202020204" pitchFamily="34" charset="0"/>
              </a:rPr>
              <a:t>: Hate speech in Arabic social media</a:t>
            </a:r>
          </a:p>
        </p:txBody>
      </p:sp>
      <p:sp>
        <p:nvSpPr>
          <p:cNvPr id="3" name="Rectangle 2">
            <a:extLst>
              <a:ext uri="{FF2B5EF4-FFF2-40B4-BE49-F238E27FC236}">
                <a16:creationId xmlns:a16="http://schemas.microsoft.com/office/drawing/2014/main" id="{6B1915D7-19E4-F348-9B84-743D93C6B700}"/>
              </a:ext>
            </a:extLst>
          </p:cNvPr>
          <p:cNvSpPr/>
          <p:nvPr/>
        </p:nvSpPr>
        <p:spPr>
          <a:xfrm>
            <a:off x="5977217" y="3244334"/>
            <a:ext cx="237566" cy="369332"/>
          </a:xfrm>
          <a:prstGeom prst="rect">
            <a:avLst/>
          </a:prstGeom>
        </p:spPr>
        <p:txBody>
          <a:bodyPr wrap="none">
            <a:spAutoFit/>
          </a:bodyPr>
          <a:lstStyle/>
          <a:p>
            <a:r>
              <a:rPr lang="en-US" dirty="0"/>
              <a:t> </a:t>
            </a:r>
          </a:p>
        </p:txBody>
      </p:sp>
      <p:sp>
        <p:nvSpPr>
          <p:cNvPr id="6" name="TextBox 5">
            <a:extLst>
              <a:ext uri="{FF2B5EF4-FFF2-40B4-BE49-F238E27FC236}">
                <a16:creationId xmlns:a16="http://schemas.microsoft.com/office/drawing/2014/main" id="{77FFF236-5EE9-5247-A06C-04A7B417C81D}"/>
              </a:ext>
            </a:extLst>
          </p:cNvPr>
          <p:cNvSpPr txBox="1"/>
          <p:nvPr/>
        </p:nvSpPr>
        <p:spPr>
          <a:xfrm>
            <a:off x="551037" y="1536174"/>
            <a:ext cx="11327491"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18FF"/>
                </a:solidFill>
              </a:rPr>
              <a:t>Religious hatred is a serious problem on Arabic social media (Twitter, YouTube)</a:t>
            </a:r>
          </a:p>
          <a:p>
            <a:pPr marL="342900" indent="-342900">
              <a:buFont typeface="Arial" panose="020B0604020202020204" pitchFamily="34" charset="0"/>
              <a:buChar char="•"/>
            </a:pPr>
            <a:r>
              <a:rPr lang="en-US" sz="2400" dirty="0">
                <a:solidFill>
                  <a:srgbClr val="0018FF"/>
                </a:solidFill>
              </a:rPr>
              <a:t>Goals: (1) </a:t>
            </a:r>
            <a:r>
              <a:rPr lang="en-US" sz="2400" dirty="0">
                <a:solidFill>
                  <a:srgbClr val="00B050"/>
                </a:solidFill>
              </a:rPr>
              <a:t>Quantify and characterize religious hate speech on Arabic Twitter space; (2) develop classifiers to automatically detect religious hate speech in Arabic social media; and (3) To develop tools to detect bots involved in spreading religious hate</a:t>
            </a:r>
          </a:p>
          <a:p>
            <a:pPr lvl="1"/>
            <a:endParaRPr lang="en-US" sz="2400" dirty="0">
              <a:solidFill>
                <a:srgbClr val="0018FF"/>
              </a:solidFill>
            </a:endParaRPr>
          </a:p>
          <a:p>
            <a:pPr marL="342900" indent="-342900">
              <a:buFont typeface="Arial" panose="020B0604020202020204" pitchFamily="34" charset="0"/>
              <a:buChar char="•"/>
            </a:pPr>
            <a:r>
              <a:rPr lang="en-US" sz="2400" dirty="0">
                <a:solidFill>
                  <a:srgbClr val="0018FF"/>
                </a:solidFill>
              </a:rPr>
              <a:t>Collected a large dataset of Arabic tweets and analyzed for religious hate content</a:t>
            </a:r>
          </a:p>
          <a:p>
            <a:pPr marL="342900" indent="-342900">
              <a:buFont typeface="Arial" panose="020B0604020202020204" pitchFamily="34" charset="0"/>
              <a:buChar char="•"/>
            </a:pPr>
            <a:r>
              <a:rPr lang="en-US" sz="2400" dirty="0">
                <a:solidFill>
                  <a:srgbClr val="0018FF"/>
                </a:solidFill>
              </a:rPr>
              <a:t>Developed classifiers to detect religious hate in Arabic Twitter</a:t>
            </a:r>
          </a:p>
          <a:p>
            <a:pPr marL="342900" indent="-342900">
              <a:buFont typeface="Arial" panose="020B0604020202020204" pitchFamily="34" charset="0"/>
              <a:buChar char="•"/>
            </a:pPr>
            <a:r>
              <a:rPr lang="en-US" sz="2400" dirty="0">
                <a:solidFill>
                  <a:srgbClr val="0018FF"/>
                </a:solidFill>
              </a:rPr>
              <a:t>Developed tools to detect bots in Arabic twitter</a:t>
            </a:r>
          </a:p>
        </p:txBody>
      </p:sp>
    </p:spTree>
    <p:extLst>
      <p:ext uri="{BB962C8B-B14F-4D97-AF65-F5344CB8AC3E}">
        <p14:creationId xmlns:p14="http://schemas.microsoft.com/office/powerpoint/2010/main" val="398972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92D69C-EBDB-A24F-97AE-9DCE7E677AD2}"/>
              </a:ext>
            </a:extLst>
          </p:cNvPr>
          <p:cNvSpPr txBox="1"/>
          <p:nvPr/>
        </p:nvSpPr>
        <p:spPr>
          <a:xfrm>
            <a:off x="426358" y="335845"/>
            <a:ext cx="11110734" cy="1200329"/>
          </a:xfrm>
          <a:prstGeom prst="rect">
            <a:avLst/>
          </a:prstGeom>
          <a:noFill/>
        </p:spPr>
        <p:txBody>
          <a:bodyPr wrap="none" rtlCol="0">
            <a:spAutoFit/>
          </a:bodyPr>
          <a:lstStyle/>
          <a:p>
            <a:r>
              <a:rPr lang="en-US" sz="3600" b="1" dirty="0" err="1">
                <a:solidFill>
                  <a:srgbClr val="C00000"/>
                </a:solidFill>
                <a:latin typeface="Arial" panose="020B0604020202020204" pitchFamily="34" charset="0"/>
                <a:cs typeface="Arial" panose="020B0604020202020204" pitchFamily="34" charset="0"/>
              </a:rPr>
              <a:t>CyberSafety</a:t>
            </a:r>
            <a:r>
              <a:rPr lang="en-US" sz="3600" b="1" dirty="0">
                <a:solidFill>
                  <a:srgbClr val="C00000"/>
                </a:solidFill>
                <a:latin typeface="Arial" panose="020B0604020202020204" pitchFamily="34" charset="0"/>
                <a:cs typeface="Arial" panose="020B0604020202020204" pitchFamily="34" charset="0"/>
              </a:rPr>
              <a:t>: Content Deletion and ﻿Moderation on</a:t>
            </a:r>
          </a:p>
          <a:p>
            <a:r>
              <a:rPr lang="en-US" sz="3600" b="1" dirty="0">
                <a:solidFill>
                  <a:srgbClr val="C00000"/>
                </a:solidFill>
                <a:latin typeface="Arial" panose="020B0604020202020204" pitchFamily="34" charset="0"/>
                <a:cs typeface="Arial" panose="020B0604020202020204" pitchFamily="34" charset="0"/>
              </a:rPr>
              <a:t>Social Media Platforms</a:t>
            </a:r>
          </a:p>
        </p:txBody>
      </p:sp>
      <p:sp>
        <p:nvSpPr>
          <p:cNvPr id="5" name="TextBox 4">
            <a:extLst>
              <a:ext uri="{FF2B5EF4-FFF2-40B4-BE49-F238E27FC236}">
                <a16:creationId xmlns:a16="http://schemas.microsoft.com/office/drawing/2014/main" id="{AB0A2A5F-AA1C-A547-AEF6-0BD6FA0FCB7F}"/>
              </a:ext>
            </a:extLst>
          </p:cNvPr>
          <p:cNvSpPr txBox="1"/>
          <p:nvPr/>
        </p:nvSpPr>
        <p:spPr>
          <a:xfrm>
            <a:off x="654908" y="1536174"/>
            <a:ext cx="1117010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18FF"/>
                </a:solidFill>
              </a:rPr>
              <a:t>Social media platforms strive to moderate their content by censoring, demonetizing and/or removing posts that allegedly violate their community guidelines</a:t>
            </a:r>
          </a:p>
          <a:p>
            <a:pPr marL="342900" indent="-342900">
              <a:buFont typeface="Arial" panose="020B0604020202020204" pitchFamily="34" charset="0"/>
              <a:buChar char="•"/>
            </a:pPr>
            <a:r>
              <a:rPr lang="en-US" sz="2400" dirty="0">
                <a:solidFill>
                  <a:srgbClr val="0018FF"/>
                </a:solidFill>
              </a:rPr>
              <a:t>Such practices could be met with resentment, anger, and in some cases, violence by users, especially if they are seen as unjust</a:t>
            </a:r>
          </a:p>
          <a:p>
            <a:pPr marL="342900" indent="-342900">
              <a:buFont typeface="Arial" panose="020B0604020202020204" pitchFamily="34" charset="0"/>
              <a:buChar char="•"/>
            </a:pPr>
            <a:r>
              <a:rPr lang="en-US" sz="2400" dirty="0">
                <a:solidFill>
                  <a:srgbClr val="0018FF"/>
                </a:solidFill>
              </a:rPr>
              <a:t>Users also sometimes delete their posted content for various reasons, one of which could be regret</a:t>
            </a:r>
          </a:p>
          <a:p>
            <a:pPr marL="342900" indent="-342900">
              <a:buFont typeface="Arial" panose="020B0604020202020204" pitchFamily="34" charset="0"/>
              <a:buChar char="•"/>
            </a:pPr>
            <a:r>
              <a:rPr lang="en-US" sz="2400" dirty="0">
                <a:solidFill>
                  <a:srgbClr val="0018FF"/>
                </a:solidFill>
              </a:rPr>
              <a:t>Goal: To understand the characteristics of posts that get deleted, and an ability to predict deletion before posting contents on these platforms to help reduce any aftermath of unfortunate consequences</a:t>
            </a:r>
          </a:p>
          <a:p>
            <a:pPr marL="342900" indent="-342900">
              <a:buFont typeface="Arial" panose="020B0604020202020204" pitchFamily="34" charset="0"/>
              <a:buChar char="•"/>
            </a:pPr>
            <a:endParaRPr lang="en-US" sz="2400" dirty="0">
              <a:solidFill>
                <a:srgbClr val="0018FF"/>
              </a:solidFill>
            </a:endParaRPr>
          </a:p>
        </p:txBody>
      </p:sp>
    </p:spTree>
    <p:extLst>
      <p:ext uri="{BB962C8B-B14F-4D97-AF65-F5344CB8AC3E}">
        <p14:creationId xmlns:p14="http://schemas.microsoft.com/office/powerpoint/2010/main" val="207000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7A0C4-0D1E-1649-B115-230065DA4615}"/>
              </a:ext>
            </a:extLst>
          </p:cNvPr>
          <p:cNvSpPr>
            <a:spLocks noGrp="1"/>
          </p:cNvSpPr>
          <p:nvPr>
            <p:ph idx="1"/>
          </p:nvPr>
        </p:nvSpPr>
        <p:spPr/>
        <p:txBody>
          <a:bodyPr>
            <a:normAutofit/>
          </a:bodyPr>
          <a:lstStyle/>
          <a:p>
            <a:r>
              <a:rPr lang="en-US" sz="2400" dirty="0">
                <a:solidFill>
                  <a:srgbClr val="00B050"/>
                </a:solidFill>
              </a:rPr>
              <a:t>Monitored about 74,000 YouTube videos</a:t>
            </a:r>
          </a:p>
          <a:p>
            <a:r>
              <a:rPr lang="en-US" sz="2400" dirty="0">
                <a:solidFill>
                  <a:srgbClr val="0018FF"/>
                </a:solidFill>
              </a:rPr>
              <a:t>~18% were deleted with in first seven days</a:t>
            </a:r>
          </a:p>
          <a:p>
            <a:r>
              <a:rPr lang="en-US" sz="2400" dirty="0">
                <a:solidFill>
                  <a:srgbClr val="00B050"/>
                </a:solidFill>
              </a:rPr>
              <a:t>Done a detailed analysis of the features that (1) distinguish deleted videos from undeleted ones, (2) distinguish videos deleted by YouTube from videos deleted by users</a:t>
            </a:r>
          </a:p>
          <a:p>
            <a:r>
              <a:rPr lang="en-US" sz="2400" dirty="0">
                <a:solidFill>
                  <a:srgbClr val="0018FF"/>
                </a:solidFill>
              </a:rPr>
              <a:t>Developed classifiers to predict videos that will likely get deleted</a:t>
            </a:r>
          </a:p>
        </p:txBody>
      </p:sp>
    </p:spTree>
    <p:extLst>
      <p:ext uri="{BB962C8B-B14F-4D97-AF65-F5344CB8AC3E}">
        <p14:creationId xmlns:p14="http://schemas.microsoft.com/office/powerpoint/2010/main" val="82119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6126F-5D90-2D46-8181-9A1936D4F6CA}"/>
              </a:ext>
            </a:extLst>
          </p:cNvPr>
          <p:cNvSpPr>
            <a:spLocks noGrp="1"/>
          </p:cNvSpPr>
          <p:nvPr>
            <p:ph idx="1"/>
          </p:nvPr>
        </p:nvSpPr>
        <p:spPr>
          <a:xfrm>
            <a:off x="838200" y="1253331"/>
            <a:ext cx="10515600" cy="4351338"/>
          </a:xfrm>
        </p:spPr>
        <p:txBody>
          <a:bodyPr/>
          <a:lstStyle/>
          <a:p>
            <a:r>
              <a:rPr lang="en-US" dirty="0">
                <a:solidFill>
                  <a:srgbClr val="FF0000"/>
                </a:solidFill>
              </a:rPr>
              <a:t>Contributors</a:t>
            </a:r>
          </a:p>
          <a:p>
            <a:pPr lvl="1"/>
            <a:r>
              <a:rPr lang="en-US" dirty="0" err="1">
                <a:solidFill>
                  <a:srgbClr val="0018FF"/>
                </a:solidFill>
              </a:rPr>
              <a:t>Nuha</a:t>
            </a:r>
            <a:r>
              <a:rPr lang="en-US" dirty="0">
                <a:solidFill>
                  <a:srgbClr val="0018FF"/>
                </a:solidFill>
              </a:rPr>
              <a:t> </a:t>
            </a:r>
            <a:r>
              <a:rPr lang="en-US" dirty="0" err="1">
                <a:solidFill>
                  <a:srgbClr val="0018FF"/>
                </a:solidFill>
              </a:rPr>
              <a:t>Albadi</a:t>
            </a:r>
            <a:r>
              <a:rPr lang="en-US" dirty="0">
                <a:solidFill>
                  <a:srgbClr val="0018FF"/>
                </a:solidFill>
              </a:rPr>
              <a:t>, </a:t>
            </a:r>
            <a:r>
              <a:rPr lang="en-US" dirty="0" err="1">
                <a:solidFill>
                  <a:srgbClr val="0018FF"/>
                </a:solidFill>
              </a:rPr>
              <a:t>Maram</a:t>
            </a:r>
            <a:r>
              <a:rPr lang="en-US" dirty="0">
                <a:solidFill>
                  <a:srgbClr val="0018FF"/>
                </a:solidFill>
              </a:rPr>
              <a:t> Kurdi</a:t>
            </a:r>
          </a:p>
        </p:txBody>
      </p:sp>
    </p:spTree>
    <p:extLst>
      <p:ext uri="{BB962C8B-B14F-4D97-AF65-F5344CB8AC3E}">
        <p14:creationId xmlns:p14="http://schemas.microsoft.com/office/powerpoint/2010/main" val="1537592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490F-2F23-2A95-85BD-5ADE29C4247B}"/>
              </a:ext>
            </a:extLst>
          </p:cNvPr>
          <p:cNvSpPr>
            <a:spLocks noGrp="1"/>
          </p:cNvSpPr>
          <p:nvPr>
            <p:ph type="title"/>
          </p:nvPr>
        </p:nvSpPr>
        <p:spPr>
          <a:xfrm>
            <a:off x="714632" y="2766218"/>
            <a:ext cx="10515600" cy="1325563"/>
          </a:xfrm>
        </p:spPr>
        <p:txBody>
          <a:bodyPr/>
          <a:lstStyle/>
          <a:p>
            <a:pPr algn="ctr"/>
            <a:r>
              <a:rPr lang="en-US" b="1" dirty="0">
                <a:solidFill>
                  <a:srgbClr val="FF0000"/>
                </a:solidFill>
              </a:rPr>
              <a:t>Democracy and Technology</a:t>
            </a:r>
          </a:p>
        </p:txBody>
      </p:sp>
    </p:spTree>
    <p:extLst>
      <p:ext uri="{BB962C8B-B14F-4D97-AF65-F5344CB8AC3E}">
        <p14:creationId xmlns:p14="http://schemas.microsoft.com/office/powerpoint/2010/main" val="3598634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80396D-2CC8-EE43-9DAD-5F7310DB820F}"/>
              </a:ext>
            </a:extLst>
          </p:cNvPr>
          <p:cNvSpPr txBox="1"/>
          <p:nvPr/>
        </p:nvSpPr>
        <p:spPr>
          <a:xfrm>
            <a:off x="634125" y="109940"/>
            <a:ext cx="10384381" cy="1200329"/>
          </a:xfrm>
          <a:prstGeom prst="rect">
            <a:avLst/>
          </a:prstGeom>
          <a:noFill/>
        </p:spPr>
        <p:txBody>
          <a:bodyPr wrap="none" rtlCol="0">
            <a:spAutoFit/>
          </a:bodyPr>
          <a:lstStyle/>
          <a:p>
            <a:r>
              <a:rPr lang="en-US" sz="3600" u="sng" dirty="0">
                <a:solidFill>
                  <a:srgbClr val="C00000"/>
                </a:solidFill>
                <a:latin typeface="Arial" panose="020B0604020202020204" pitchFamily="34" charset="0"/>
                <a:cs typeface="Arial" panose="020B0604020202020204" pitchFamily="34" charset="0"/>
              </a:rPr>
              <a:t>Democracy and Technology</a:t>
            </a:r>
            <a:r>
              <a:rPr lang="en-US" sz="3600" dirty="0">
                <a:solidFill>
                  <a:srgbClr val="C00000"/>
                </a:solidFill>
                <a:latin typeface="Arial" panose="020B0604020202020204" pitchFamily="34" charset="0"/>
                <a:cs typeface="Arial" panose="020B0604020202020204" pitchFamily="34" charset="0"/>
              </a:rPr>
              <a:t>: Impact of technology</a:t>
            </a:r>
          </a:p>
          <a:p>
            <a:r>
              <a:rPr lang="en-US" sz="3600" dirty="0">
                <a:solidFill>
                  <a:srgbClr val="C00000"/>
                </a:solidFill>
                <a:latin typeface="Arial" panose="020B0604020202020204" pitchFamily="34" charset="0"/>
                <a:cs typeface="Arial" panose="020B0604020202020204" pitchFamily="34" charset="0"/>
              </a:rPr>
              <a:t>on our democratic process</a:t>
            </a:r>
          </a:p>
        </p:txBody>
      </p:sp>
      <p:sp>
        <p:nvSpPr>
          <p:cNvPr id="3" name="TextBox 2">
            <a:extLst>
              <a:ext uri="{FF2B5EF4-FFF2-40B4-BE49-F238E27FC236}">
                <a16:creationId xmlns:a16="http://schemas.microsoft.com/office/drawing/2014/main" id="{5DE1777B-F6F7-F04D-A401-6B2945ADE991}"/>
              </a:ext>
            </a:extLst>
          </p:cNvPr>
          <p:cNvSpPr txBox="1"/>
          <p:nvPr/>
        </p:nvSpPr>
        <p:spPr>
          <a:xfrm>
            <a:off x="636104" y="1540565"/>
            <a:ext cx="184731" cy="369332"/>
          </a:xfrm>
          <a:prstGeom prst="rect">
            <a:avLst/>
          </a:prstGeom>
          <a:noFill/>
        </p:spPr>
        <p:txBody>
          <a:bodyPr wrap="none" rtlCol="0">
            <a:spAutoFit/>
          </a:bodyPr>
          <a:lstStyle/>
          <a:p>
            <a:endParaRPr lang="en-US" dirty="0"/>
          </a:p>
        </p:txBody>
      </p:sp>
      <p:sp>
        <p:nvSpPr>
          <p:cNvPr id="4" name="TextBox 3">
            <a:extLst>
              <a:ext uri="{FF2B5EF4-FFF2-40B4-BE49-F238E27FC236}">
                <a16:creationId xmlns:a16="http://schemas.microsoft.com/office/drawing/2014/main" id="{95C0E04D-D662-DF44-8347-F24B560DE21E}"/>
              </a:ext>
            </a:extLst>
          </p:cNvPr>
          <p:cNvSpPr txBox="1"/>
          <p:nvPr/>
        </p:nvSpPr>
        <p:spPr>
          <a:xfrm>
            <a:off x="636104" y="1540565"/>
            <a:ext cx="5190212"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18FF"/>
                </a:solidFill>
              </a:rPr>
              <a:t>A serious mismatch is gradually developing between two seemingly unrelated issues: </a:t>
            </a:r>
          </a:p>
          <a:p>
            <a:pPr marL="800100" lvl="1" indent="-342900">
              <a:buFont typeface="Arial" panose="020B0604020202020204" pitchFamily="34" charset="0"/>
              <a:buChar char="•"/>
            </a:pPr>
            <a:r>
              <a:rPr lang="en-US" sz="2400" dirty="0">
                <a:solidFill>
                  <a:srgbClr val="00B050"/>
                </a:solidFill>
              </a:rPr>
              <a:t>The penetration of science and technology into all aspects of our life, and </a:t>
            </a:r>
          </a:p>
          <a:p>
            <a:pPr marL="800100" lvl="1" indent="-342900">
              <a:buFont typeface="Arial" panose="020B0604020202020204" pitchFamily="34" charset="0"/>
              <a:buChar char="•"/>
            </a:pPr>
            <a:r>
              <a:rPr lang="en-US" sz="2400" dirty="0">
                <a:solidFill>
                  <a:srgbClr val="00B050"/>
                </a:solidFill>
              </a:rPr>
              <a:t>Democracy, as practiced throughout the free world</a:t>
            </a:r>
          </a:p>
          <a:p>
            <a:pPr marL="342900" indent="-342900">
              <a:buFont typeface="Arial" panose="020B0604020202020204" pitchFamily="34" charset="0"/>
              <a:buChar char="•"/>
            </a:pPr>
            <a:r>
              <a:rPr lang="en-US" sz="2400" dirty="0">
                <a:solidFill>
                  <a:srgbClr val="0018FF"/>
                </a:solidFill>
              </a:rPr>
              <a:t>Could these technologies endanger the foundations of liberal democracy?</a:t>
            </a:r>
          </a:p>
          <a:p>
            <a:pPr marL="342900" indent="-342900">
              <a:buFont typeface="Arial" panose="020B0604020202020204" pitchFamily="34" charset="0"/>
              <a:buChar char="•"/>
            </a:pPr>
            <a:r>
              <a:rPr lang="en-US" sz="2400" dirty="0">
                <a:solidFill>
                  <a:srgbClr val="0018FF"/>
                </a:solidFill>
              </a:rPr>
              <a:t>Goal: To strengthen democracy through technology</a:t>
            </a:r>
          </a:p>
        </p:txBody>
      </p:sp>
      <p:sp>
        <p:nvSpPr>
          <p:cNvPr id="5" name="Content Placeholder 2">
            <a:extLst>
              <a:ext uri="{FF2B5EF4-FFF2-40B4-BE49-F238E27FC236}">
                <a16:creationId xmlns:a16="http://schemas.microsoft.com/office/drawing/2014/main" id="{0F8C85BB-D21F-2F47-BE48-18F37E55BD64}"/>
              </a:ext>
            </a:extLst>
          </p:cNvPr>
          <p:cNvSpPr txBox="1">
            <a:spLocks/>
          </p:cNvSpPr>
          <p:nvPr/>
        </p:nvSpPr>
        <p:spPr>
          <a:xfrm>
            <a:off x="6718853" y="1342784"/>
            <a:ext cx="5077315" cy="4351338"/>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“The FBI's work was taken over in May 2017 by former FBI director Robert Mueller, who led a Special Counsel investigation until March 2019.[2] Mueller concluded that Russian interference was </a:t>
            </a:r>
            <a:r>
              <a:rPr lang="en-US" sz="2400" u="sng" dirty="0">
                <a:solidFill>
                  <a:schemeClr val="accent1"/>
                </a:solidFill>
              </a:rPr>
              <a:t>"sweeping and systematic"</a:t>
            </a:r>
            <a:r>
              <a:rPr lang="en-US" sz="2400" dirty="0"/>
              <a:t> and "violated U.S. criminal law", and he indicted twenty-six Russian citizens and three Russian organizations. The investigation also led to indictments and convictions of Trump campaign officials and associated Americans, on unrelated charges.” (Wikipedia entry for Russian Interference in Elections)</a:t>
            </a:r>
          </a:p>
        </p:txBody>
      </p:sp>
      <p:pic>
        <p:nvPicPr>
          <p:cNvPr id="6" name="Content Placeholder 4">
            <a:extLst>
              <a:ext uri="{FF2B5EF4-FFF2-40B4-BE49-F238E27FC236}">
                <a16:creationId xmlns:a16="http://schemas.microsoft.com/office/drawing/2014/main" id="{4B8BAAB1-C6BA-BD48-B356-A8D1947F19DA}"/>
              </a:ext>
            </a:extLst>
          </p:cNvPr>
          <p:cNvPicPr>
            <a:picLocks noChangeAspect="1"/>
          </p:cNvPicPr>
          <p:nvPr/>
        </p:nvPicPr>
        <p:blipFill rotWithShape="1">
          <a:blip r:embed="rId2"/>
          <a:srcRect l="18064" t="29310" r="38648" b="25312"/>
          <a:stretch/>
        </p:blipFill>
        <p:spPr>
          <a:xfrm>
            <a:off x="5826316" y="2280301"/>
            <a:ext cx="5729580" cy="2984991"/>
          </a:xfrm>
          <a:prstGeom prst="rect">
            <a:avLst/>
          </a:prstGeom>
        </p:spPr>
      </p:pic>
    </p:spTree>
    <p:extLst>
      <p:ext uri="{BB962C8B-B14F-4D97-AF65-F5344CB8AC3E}">
        <p14:creationId xmlns:p14="http://schemas.microsoft.com/office/powerpoint/2010/main" val="8973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98A8E-115A-C145-888D-35A427F006C2}"/>
              </a:ext>
            </a:extLst>
          </p:cNvPr>
          <p:cNvSpPr>
            <a:spLocks noGrp="1"/>
          </p:cNvSpPr>
          <p:nvPr>
            <p:ph type="title"/>
          </p:nvPr>
        </p:nvSpPr>
        <p:spPr>
          <a:xfrm>
            <a:off x="907774" y="2637009"/>
            <a:ext cx="10515600" cy="1325563"/>
          </a:xfrm>
        </p:spPr>
        <p:txBody>
          <a:bodyPr/>
          <a:lstStyle/>
          <a:p>
            <a:pPr algn="ctr"/>
            <a:r>
              <a:rPr lang="en-US" b="1" dirty="0">
                <a:solidFill>
                  <a:srgbClr val="C00000"/>
                </a:solidFill>
              </a:rPr>
              <a:t>System Support for Edge Computing</a:t>
            </a:r>
          </a:p>
        </p:txBody>
      </p:sp>
    </p:spTree>
    <p:extLst>
      <p:ext uri="{BB962C8B-B14F-4D97-AF65-F5344CB8AC3E}">
        <p14:creationId xmlns:p14="http://schemas.microsoft.com/office/powerpoint/2010/main" val="1998457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AF71EA-A8E0-D74D-BDF2-4690EC6C3CE4}"/>
              </a:ext>
            </a:extLst>
          </p:cNvPr>
          <p:cNvSpPr>
            <a:spLocks noGrp="1"/>
          </p:cNvSpPr>
          <p:nvPr>
            <p:ph idx="1"/>
          </p:nvPr>
        </p:nvSpPr>
        <p:spPr>
          <a:xfrm>
            <a:off x="758687" y="1994590"/>
            <a:ext cx="10515600" cy="4351338"/>
          </a:xfrm>
        </p:spPr>
        <p:txBody>
          <a:bodyPr/>
          <a:lstStyle/>
          <a:p>
            <a:r>
              <a:rPr lang="en-US" dirty="0">
                <a:solidFill>
                  <a:srgbClr val="0018FF"/>
                </a:solidFill>
              </a:rPr>
              <a:t>Evaluate impact of Internet Research Agency (IRA) behavior on Twitter users in the time before the 2016 U.S Presidential Elections</a:t>
            </a:r>
          </a:p>
          <a:p>
            <a:endParaRPr lang="en-US" dirty="0">
              <a:solidFill>
                <a:srgbClr val="0018FF"/>
              </a:solidFill>
            </a:endParaRPr>
          </a:p>
        </p:txBody>
      </p:sp>
      <p:sp>
        <p:nvSpPr>
          <p:cNvPr id="4" name="TextBox 3">
            <a:extLst>
              <a:ext uri="{FF2B5EF4-FFF2-40B4-BE49-F238E27FC236}">
                <a16:creationId xmlns:a16="http://schemas.microsoft.com/office/drawing/2014/main" id="{F8A63464-1F4B-3644-9995-673EBA3F9B7B}"/>
              </a:ext>
            </a:extLst>
          </p:cNvPr>
          <p:cNvSpPr txBox="1"/>
          <p:nvPr/>
        </p:nvSpPr>
        <p:spPr>
          <a:xfrm>
            <a:off x="758687" y="1205047"/>
            <a:ext cx="2255746" cy="461665"/>
          </a:xfrm>
          <a:prstGeom prst="rect">
            <a:avLst/>
          </a:prstGeom>
          <a:noFill/>
        </p:spPr>
        <p:txBody>
          <a:bodyPr wrap="none" rtlCol="0">
            <a:spAutoFit/>
          </a:bodyPr>
          <a:lstStyle/>
          <a:p>
            <a:r>
              <a:rPr lang="en-US" sz="2400" u="sng" dirty="0">
                <a:solidFill>
                  <a:srgbClr val="C00000"/>
                </a:solidFill>
                <a:latin typeface="Arial" panose="020B0604020202020204" pitchFamily="34" charset="0"/>
                <a:cs typeface="Arial" panose="020B0604020202020204" pitchFamily="34" charset="0"/>
              </a:rPr>
              <a:t>Current Project</a:t>
            </a:r>
          </a:p>
        </p:txBody>
      </p:sp>
    </p:spTree>
    <p:extLst>
      <p:ext uri="{BB962C8B-B14F-4D97-AF65-F5344CB8AC3E}">
        <p14:creationId xmlns:p14="http://schemas.microsoft.com/office/powerpoint/2010/main" val="2769489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E42169-63B3-994A-A452-2341A5AAD387}"/>
              </a:ext>
            </a:extLst>
          </p:cNvPr>
          <p:cNvPicPr>
            <a:picLocks noGrp="1" noChangeAspect="1"/>
          </p:cNvPicPr>
          <p:nvPr>
            <p:ph idx="1"/>
          </p:nvPr>
        </p:nvPicPr>
        <p:blipFill rotWithShape="1">
          <a:blip r:embed="rId3"/>
          <a:srcRect l="14611" t="32402" r="72584" b="60513"/>
          <a:stretch/>
        </p:blipFill>
        <p:spPr>
          <a:xfrm>
            <a:off x="856076" y="1452149"/>
            <a:ext cx="1860621" cy="946494"/>
          </a:xfrm>
        </p:spPr>
      </p:pic>
      <p:pic>
        <p:nvPicPr>
          <p:cNvPr id="6" name="Content Placeholder 4">
            <a:extLst>
              <a:ext uri="{FF2B5EF4-FFF2-40B4-BE49-F238E27FC236}">
                <a16:creationId xmlns:a16="http://schemas.microsoft.com/office/drawing/2014/main" id="{38E70950-330C-9840-B913-2CC151139ABF}"/>
              </a:ext>
            </a:extLst>
          </p:cNvPr>
          <p:cNvPicPr>
            <a:picLocks noChangeAspect="1"/>
          </p:cNvPicPr>
          <p:nvPr/>
        </p:nvPicPr>
        <p:blipFill rotWithShape="1">
          <a:blip r:embed="rId3"/>
          <a:srcRect l="27471" t="33027" r="59724" b="43721"/>
          <a:stretch/>
        </p:blipFill>
        <p:spPr>
          <a:xfrm>
            <a:off x="2716697" y="1452148"/>
            <a:ext cx="1860621" cy="3106599"/>
          </a:xfrm>
          <a:prstGeom prst="rect">
            <a:avLst/>
          </a:prstGeom>
        </p:spPr>
      </p:pic>
      <p:pic>
        <p:nvPicPr>
          <p:cNvPr id="7" name="Content Placeholder 4">
            <a:extLst>
              <a:ext uri="{FF2B5EF4-FFF2-40B4-BE49-F238E27FC236}">
                <a16:creationId xmlns:a16="http://schemas.microsoft.com/office/drawing/2014/main" id="{EC5B82A7-568A-304C-922B-E5EFD256CE81}"/>
              </a:ext>
            </a:extLst>
          </p:cNvPr>
          <p:cNvPicPr>
            <a:picLocks noChangeAspect="1"/>
          </p:cNvPicPr>
          <p:nvPr/>
        </p:nvPicPr>
        <p:blipFill rotWithShape="1">
          <a:blip r:embed="rId3"/>
          <a:srcRect l="40422" t="33027" r="49125" b="46003"/>
          <a:stretch/>
        </p:blipFill>
        <p:spPr>
          <a:xfrm>
            <a:off x="4577317" y="1452148"/>
            <a:ext cx="1518683" cy="2801800"/>
          </a:xfrm>
          <a:prstGeom prst="rect">
            <a:avLst/>
          </a:prstGeom>
        </p:spPr>
      </p:pic>
      <p:pic>
        <p:nvPicPr>
          <p:cNvPr id="8" name="Content Placeholder 4">
            <a:extLst>
              <a:ext uri="{FF2B5EF4-FFF2-40B4-BE49-F238E27FC236}">
                <a16:creationId xmlns:a16="http://schemas.microsoft.com/office/drawing/2014/main" id="{14FA173F-65E9-594B-B7B4-8FBDD8F49FB7}"/>
              </a:ext>
            </a:extLst>
          </p:cNvPr>
          <p:cNvPicPr>
            <a:picLocks noChangeAspect="1"/>
          </p:cNvPicPr>
          <p:nvPr/>
        </p:nvPicPr>
        <p:blipFill rotWithShape="1">
          <a:blip r:embed="rId3"/>
          <a:srcRect l="38105" t="54487" r="46225" b="34464"/>
          <a:stretch/>
        </p:blipFill>
        <p:spPr>
          <a:xfrm>
            <a:off x="4161184" y="4253948"/>
            <a:ext cx="2276755" cy="1476237"/>
          </a:xfrm>
          <a:prstGeom prst="rect">
            <a:avLst/>
          </a:prstGeom>
        </p:spPr>
      </p:pic>
      <p:pic>
        <p:nvPicPr>
          <p:cNvPr id="9" name="Content Placeholder 4">
            <a:extLst>
              <a:ext uri="{FF2B5EF4-FFF2-40B4-BE49-F238E27FC236}">
                <a16:creationId xmlns:a16="http://schemas.microsoft.com/office/drawing/2014/main" id="{9EAE8F24-B0DE-B545-A4C5-6BECBE29C92B}"/>
              </a:ext>
            </a:extLst>
          </p:cNvPr>
          <p:cNvPicPr>
            <a:picLocks noChangeAspect="1"/>
          </p:cNvPicPr>
          <p:nvPr/>
        </p:nvPicPr>
        <p:blipFill rotWithShape="1">
          <a:blip r:embed="rId3"/>
          <a:srcRect l="50766" t="38059" r="28367" b="44941"/>
          <a:stretch/>
        </p:blipFill>
        <p:spPr>
          <a:xfrm>
            <a:off x="6021805" y="2140224"/>
            <a:ext cx="3031782" cy="2271367"/>
          </a:xfrm>
          <a:prstGeom prst="rect">
            <a:avLst/>
          </a:prstGeom>
        </p:spPr>
      </p:pic>
      <p:pic>
        <p:nvPicPr>
          <p:cNvPr id="10" name="Content Placeholder 4">
            <a:extLst>
              <a:ext uri="{FF2B5EF4-FFF2-40B4-BE49-F238E27FC236}">
                <a16:creationId xmlns:a16="http://schemas.microsoft.com/office/drawing/2014/main" id="{914A425D-5F97-F648-B862-EE93C9FCC08B}"/>
              </a:ext>
            </a:extLst>
          </p:cNvPr>
          <p:cNvPicPr>
            <a:picLocks noChangeAspect="1"/>
          </p:cNvPicPr>
          <p:nvPr/>
        </p:nvPicPr>
        <p:blipFill rotWithShape="1">
          <a:blip r:embed="rId3"/>
          <a:srcRect l="71471" t="37662" r="13907" b="45338"/>
          <a:stretch/>
        </p:blipFill>
        <p:spPr>
          <a:xfrm>
            <a:off x="9053587" y="2087215"/>
            <a:ext cx="2124355" cy="2271367"/>
          </a:xfrm>
          <a:prstGeom prst="rect">
            <a:avLst/>
          </a:prstGeom>
        </p:spPr>
      </p:pic>
      <p:pic>
        <p:nvPicPr>
          <p:cNvPr id="11" name="Content Placeholder 4">
            <a:extLst>
              <a:ext uri="{FF2B5EF4-FFF2-40B4-BE49-F238E27FC236}">
                <a16:creationId xmlns:a16="http://schemas.microsoft.com/office/drawing/2014/main" id="{FE5D4693-D5CF-6A4E-9AD9-BF359B1C6AD0}"/>
              </a:ext>
            </a:extLst>
          </p:cNvPr>
          <p:cNvPicPr>
            <a:picLocks noChangeAspect="1"/>
          </p:cNvPicPr>
          <p:nvPr/>
        </p:nvPicPr>
        <p:blipFill rotWithShape="1">
          <a:blip r:embed="rId3"/>
          <a:srcRect l="16002" t="39444" r="72505" b="48766"/>
          <a:stretch/>
        </p:blipFill>
        <p:spPr>
          <a:xfrm>
            <a:off x="1051074" y="2371749"/>
            <a:ext cx="1670051" cy="1574973"/>
          </a:xfrm>
          <a:prstGeom prst="rect">
            <a:avLst/>
          </a:prstGeom>
        </p:spPr>
      </p:pic>
    </p:spTree>
    <p:extLst>
      <p:ext uri="{BB962C8B-B14F-4D97-AF65-F5344CB8AC3E}">
        <p14:creationId xmlns:p14="http://schemas.microsoft.com/office/powerpoint/2010/main" val="2527690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00FAF-89B0-C449-B168-E614D7FC299F}"/>
              </a:ext>
            </a:extLst>
          </p:cNvPr>
          <p:cNvSpPr>
            <a:spLocks noGrp="1"/>
          </p:cNvSpPr>
          <p:nvPr>
            <p:ph type="title"/>
          </p:nvPr>
        </p:nvSpPr>
        <p:spPr/>
        <p:txBody>
          <a:bodyPr/>
          <a:lstStyle/>
          <a:p>
            <a:r>
              <a:rPr lang="en-US" b="1" dirty="0">
                <a:solidFill>
                  <a:srgbClr val="C00000"/>
                </a:solidFill>
              </a:rPr>
              <a:t>Before and After Analysis</a:t>
            </a:r>
          </a:p>
        </p:txBody>
      </p:sp>
      <p:sp>
        <p:nvSpPr>
          <p:cNvPr id="3" name="Content Placeholder 2">
            <a:extLst>
              <a:ext uri="{FF2B5EF4-FFF2-40B4-BE49-F238E27FC236}">
                <a16:creationId xmlns:a16="http://schemas.microsoft.com/office/drawing/2014/main" id="{1B36BEB6-0ECE-CB4F-877F-C6F7D52DA9EF}"/>
              </a:ext>
            </a:extLst>
          </p:cNvPr>
          <p:cNvSpPr>
            <a:spLocks noGrp="1"/>
          </p:cNvSpPr>
          <p:nvPr>
            <p:ph idx="1"/>
          </p:nvPr>
        </p:nvSpPr>
        <p:spPr>
          <a:xfrm>
            <a:off x="838200" y="1825625"/>
            <a:ext cx="10515600" cy="4351338"/>
          </a:xfrm>
        </p:spPr>
        <p:txBody>
          <a:bodyPr/>
          <a:lstStyle/>
          <a:p>
            <a:r>
              <a:rPr lang="en-US" dirty="0">
                <a:solidFill>
                  <a:srgbClr val="0018FF"/>
                </a:solidFill>
              </a:rPr>
              <a:t>Increased monthly tweet activity for users that interacted with IRA</a:t>
            </a:r>
          </a:p>
          <a:p>
            <a:r>
              <a:rPr lang="en-US" dirty="0">
                <a:solidFill>
                  <a:srgbClr val="00B050"/>
                </a:solidFill>
              </a:rPr>
              <a:t>Increase in the negativity of the sentiments in users that interacted with IRA</a:t>
            </a:r>
          </a:p>
          <a:p>
            <a:r>
              <a:rPr lang="en-US" dirty="0">
                <a:solidFill>
                  <a:srgbClr val="0018FF"/>
                </a:solidFill>
              </a:rPr>
              <a:t>Increased mentions of @</a:t>
            </a:r>
            <a:r>
              <a:rPr lang="en-US" dirty="0" err="1">
                <a:solidFill>
                  <a:srgbClr val="0018FF"/>
                </a:solidFill>
              </a:rPr>
              <a:t>RealDonaldTrump</a:t>
            </a:r>
            <a:r>
              <a:rPr lang="en-US" dirty="0">
                <a:solidFill>
                  <a:srgbClr val="0018FF"/>
                </a:solidFill>
              </a:rPr>
              <a:t> and @</a:t>
            </a:r>
            <a:r>
              <a:rPr lang="en-US" dirty="0" err="1">
                <a:solidFill>
                  <a:srgbClr val="0018FF"/>
                </a:solidFill>
              </a:rPr>
              <a:t>HillaryClinton</a:t>
            </a:r>
            <a:r>
              <a:rPr lang="en-US" dirty="0">
                <a:solidFill>
                  <a:srgbClr val="0018FF"/>
                </a:solidFill>
              </a:rPr>
              <a:t> in users that interacted with IRA</a:t>
            </a:r>
          </a:p>
          <a:p>
            <a:r>
              <a:rPr lang="en-US" dirty="0">
                <a:solidFill>
                  <a:srgbClr val="00B050"/>
                </a:solidFill>
              </a:rPr>
              <a:t>Random baseline shows the changes are not generalizable to the rest of Twitter population</a:t>
            </a:r>
          </a:p>
        </p:txBody>
      </p:sp>
      <p:pic>
        <p:nvPicPr>
          <p:cNvPr id="4" name="Picture 2">
            <a:extLst>
              <a:ext uri="{FF2B5EF4-FFF2-40B4-BE49-F238E27FC236}">
                <a16:creationId xmlns:a16="http://schemas.microsoft.com/office/drawing/2014/main" id="{6A86F5BD-A690-AF4B-98A1-881E4627AD88}"/>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a:off x="9787414" y="4864785"/>
            <a:ext cx="1447115" cy="1447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05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8293F-4243-6B05-2DB6-0B2DA47C0E8C}"/>
              </a:ext>
            </a:extLst>
          </p:cNvPr>
          <p:cNvSpPr>
            <a:spLocks noGrp="1"/>
          </p:cNvSpPr>
          <p:nvPr>
            <p:ph idx="1"/>
          </p:nvPr>
        </p:nvSpPr>
        <p:spPr>
          <a:xfrm>
            <a:off x="838200" y="1108934"/>
            <a:ext cx="10515600" cy="4351338"/>
          </a:xfrm>
        </p:spPr>
        <p:txBody>
          <a:bodyPr/>
          <a:lstStyle/>
          <a:p>
            <a:pPr marL="0" indent="0">
              <a:buNone/>
            </a:pPr>
            <a:r>
              <a:rPr lang="en-US" sz="3200" b="1" dirty="0">
                <a:solidFill>
                  <a:srgbClr val="FF0000"/>
                </a:solidFill>
              </a:rPr>
              <a:t>Democracy and Technology: Other projects</a:t>
            </a:r>
          </a:p>
          <a:p>
            <a:r>
              <a:rPr lang="en-US" dirty="0">
                <a:solidFill>
                  <a:srgbClr val="0018FF"/>
                </a:solidFill>
              </a:rPr>
              <a:t>Characterization of Toxicity Across Social Media Platforms </a:t>
            </a:r>
          </a:p>
          <a:p>
            <a:r>
              <a:rPr lang="en-US" dirty="0">
                <a:solidFill>
                  <a:srgbClr val="0018FF"/>
                </a:solidFill>
              </a:rPr>
              <a:t>Analyzing Behavioral Changes of Twitter Users After Exposure to Misinformation</a:t>
            </a:r>
          </a:p>
          <a:p>
            <a:r>
              <a:rPr lang="en-US" dirty="0">
                <a:solidFill>
                  <a:srgbClr val="0018FF"/>
                </a:solidFill>
              </a:rPr>
              <a:t>Understanding How Readers De- </a:t>
            </a:r>
            <a:r>
              <a:rPr lang="en-US" dirty="0" err="1">
                <a:solidFill>
                  <a:srgbClr val="0018FF"/>
                </a:solidFill>
              </a:rPr>
              <a:t>termine</a:t>
            </a:r>
            <a:r>
              <a:rPr lang="en-US" dirty="0">
                <a:solidFill>
                  <a:srgbClr val="0018FF"/>
                </a:solidFill>
              </a:rPr>
              <a:t> the Legitimacy of Online News Articles in the Era of Fake News</a:t>
            </a:r>
          </a:p>
        </p:txBody>
      </p:sp>
    </p:spTree>
    <p:extLst>
      <p:ext uri="{BB962C8B-B14F-4D97-AF65-F5344CB8AC3E}">
        <p14:creationId xmlns:p14="http://schemas.microsoft.com/office/powerpoint/2010/main" val="1150351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6126F-5D90-2D46-8181-9A1936D4F6CA}"/>
              </a:ext>
            </a:extLst>
          </p:cNvPr>
          <p:cNvSpPr>
            <a:spLocks noGrp="1"/>
          </p:cNvSpPr>
          <p:nvPr>
            <p:ph idx="1"/>
          </p:nvPr>
        </p:nvSpPr>
        <p:spPr>
          <a:xfrm>
            <a:off x="838200" y="1253331"/>
            <a:ext cx="10515600" cy="4351338"/>
          </a:xfrm>
        </p:spPr>
        <p:txBody>
          <a:bodyPr/>
          <a:lstStyle/>
          <a:p>
            <a:r>
              <a:rPr lang="en-US" dirty="0">
                <a:solidFill>
                  <a:srgbClr val="FF0000"/>
                </a:solidFill>
              </a:rPr>
              <a:t>Contributors</a:t>
            </a:r>
          </a:p>
          <a:p>
            <a:pPr lvl="1"/>
            <a:r>
              <a:rPr lang="en-US" dirty="0">
                <a:solidFill>
                  <a:srgbClr val="0018FF"/>
                </a:solidFill>
              </a:rPr>
              <a:t>Rick Han, Tamara Lehman, Christine </a:t>
            </a:r>
            <a:r>
              <a:rPr lang="en-US" dirty="0" err="1">
                <a:solidFill>
                  <a:srgbClr val="0018FF"/>
                </a:solidFill>
              </a:rPr>
              <a:t>Lv</a:t>
            </a:r>
            <a:endParaRPr lang="en-US" dirty="0">
              <a:solidFill>
                <a:srgbClr val="0018FF"/>
              </a:solidFill>
            </a:endParaRPr>
          </a:p>
          <a:p>
            <a:pPr lvl="1"/>
            <a:r>
              <a:rPr lang="en-US" dirty="0">
                <a:solidFill>
                  <a:srgbClr val="0018FF"/>
                </a:solidFill>
              </a:rPr>
              <a:t>Jason </a:t>
            </a:r>
            <a:r>
              <a:rPr lang="en-US" dirty="0" err="1">
                <a:solidFill>
                  <a:srgbClr val="0018FF"/>
                </a:solidFill>
              </a:rPr>
              <a:t>Shuo</a:t>
            </a:r>
            <a:r>
              <a:rPr lang="en-US" dirty="0">
                <a:solidFill>
                  <a:srgbClr val="0018FF"/>
                </a:solidFill>
              </a:rPr>
              <a:t> Zhang</a:t>
            </a:r>
          </a:p>
          <a:p>
            <a:pPr lvl="1"/>
            <a:r>
              <a:rPr lang="en-US" dirty="0">
                <a:solidFill>
                  <a:srgbClr val="0018FF"/>
                </a:solidFill>
              </a:rPr>
              <a:t>Rhett Hanscom, </a:t>
            </a:r>
            <a:r>
              <a:rPr lang="en-US" dirty="0" err="1">
                <a:solidFill>
                  <a:srgbClr val="0018FF"/>
                </a:solidFill>
              </a:rPr>
              <a:t>Yichen</a:t>
            </a:r>
            <a:r>
              <a:rPr lang="en-US" dirty="0">
                <a:solidFill>
                  <a:srgbClr val="0018FF"/>
                </a:solidFill>
              </a:rPr>
              <a:t> Wang</a:t>
            </a:r>
          </a:p>
          <a:p>
            <a:pPr lvl="1"/>
            <a:r>
              <a:rPr lang="en-US" dirty="0">
                <a:solidFill>
                  <a:srgbClr val="0018FF"/>
                </a:solidFill>
              </a:rPr>
              <a:t>Upasana Dutta, </a:t>
            </a:r>
            <a:r>
              <a:rPr lang="en-US" dirty="0" err="1">
                <a:solidFill>
                  <a:srgbClr val="0018FF"/>
                </a:solidFill>
              </a:rPr>
              <a:t>Srihaasa</a:t>
            </a:r>
            <a:r>
              <a:rPr lang="en-US" dirty="0">
                <a:solidFill>
                  <a:srgbClr val="0018FF"/>
                </a:solidFill>
              </a:rPr>
              <a:t> </a:t>
            </a:r>
            <a:r>
              <a:rPr lang="en-US" dirty="0" err="1">
                <a:solidFill>
                  <a:srgbClr val="0018FF"/>
                </a:solidFill>
              </a:rPr>
              <a:t>Pidikiti</a:t>
            </a:r>
            <a:endParaRPr lang="en-US" dirty="0">
              <a:solidFill>
                <a:srgbClr val="0018FF"/>
              </a:solidFill>
            </a:endParaRPr>
          </a:p>
          <a:p>
            <a:pPr marL="457200" lvl="1" indent="0">
              <a:buNone/>
            </a:pPr>
            <a:endParaRPr lang="en-US" dirty="0">
              <a:solidFill>
                <a:srgbClr val="0018FF"/>
              </a:solidFill>
            </a:endParaRPr>
          </a:p>
        </p:txBody>
      </p:sp>
    </p:spTree>
    <p:extLst>
      <p:ext uri="{BB962C8B-B14F-4D97-AF65-F5344CB8AC3E}">
        <p14:creationId xmlns:p14="http://schemas.microsoft.com/office/powerpoint/2010/main" val="2598714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23A28-5E62-21E1-22E7-F0C289BB3B9F}"/>
              </a:ext>
            </a:extLst>
          </p:cNvPr>
          <p:cNvSpPr>
            <a:spLocks noGrp="1"/>
          </p:cNvSpPr>
          <p:nvPr>
            <p:ph type="title"/>
          </p:nvPr>
        </p:nvSpPr>
        <p:spPr>
          <a:xfrm>
            <a:off x="838200" y="2766218"/>
            <a:ext cx="10515600" cy="1325563"/>
          </a:xfrm>
        </p:spPr>
        <p:txBody>
          <a:bodyPr/>
          <a:lstStyle/>
          <a:p>
            <a:pPr algn="ctr"/>
            <a:r>
              <a:rPr lang="en-US" b="1" dirty="0">
                <a:solidFill>
                  <a:srgbClr val="C00000"/>
                </a:solidFill>
              </a:rPr>
              <a:t>Socio-Technical Systems</a:t>
            </a:r>
          </a:p>
        </p:txBody>
      </p:sp>
    </p:spTree>
    <p:extLst>
      <p:ext uri="{BB962C8B-B14F-4D97-AF65-F5344CB8AC3E}">
        <p14:creationId xmlns:p14="http://schemas.microsoft.com/office/powerpoint/2010/main" val="2681026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40EBA-AAA8-9DAF-AA80-5EBFF451F626}"/>
              </a:ext>
            </a:extLst>
          </p:cNvPr>
          <p:cNvSpPr>
            <a:spLocks noGrp="1"/>
          </p:cNvSpPr>
          <p:nvPr>
            <p:ph type="title"/>
          </p:nvPr>
        </p:nvSpPr>
        <p:spPr>
          <a:xfrm>
            <a:off x="838200" y="365125"/>
            <a:ext cx="10515600" cy="944691"/>
          </a:xfrm>
        </p:spPr>
        <p:txBody>
          <a:bodyPr>
            <a:normAutofit/>
          </a:bodyPr>
          <a:lstStyle/>
          <a:p>
            <a:pPr algn="ctr"/>
            <a:r>
              <a:rPr lang="en-US" sz="4000" b="1" dirty="0">
                <a:solidFill>
                  <a:srgbClr val="C00000"/>
                </a:solidFill>
              </a:rPr>
              <a:t>Socio-Technical Systems: Introduction</a:t>
            </a:r>
          </a:p>
        </p:txBody>
      </p:sp>
      <p:sp>
        <p:nvSpPr>
          <p:cNvPr id="3" name="Content Placeholder 2">
            <a:extLst>
              <a:ext uri="{FF2B5EF4-FFF2-40B4-BE49-F238E27FC236}">
                <a16:creationId xmlns:a16="http://schemas.microsoft.com/office/drawing/2014/main" id="{42EBD324-17E6-B744-546D-EF50ED1532ED}"/>
              </a:ext>
            </a:extLst>
          </p:cNvPr>
          <p:cNvSpPr>
            <a:spLocks noGrp="1"/>
          </p:cNvSpPr>
          <p:nvPr>
            <p:ph idx="1"/>
          </p:nvPr>
        </p:nvSpPr>
        <p:spPr>
          <a:xfrm>
            <a:off x="838200" y="1417852"/>
            <a:ext cx="10515600" cy="4351338"/>
          </a:xfrm>
        </p:spPr>
        <p:txBody>
          <a:bodyPr>
            <a:normAutofit/>
          </a:bodyPr>
          <a:lstStyle/>
          <a:p>
            <a:r>
              <a:rPr lang="en-US" dirty="0">
                <a:solidFill>
                  <a:srgbClr val="0018FF"/>
                </a:solidFill>
              </a:rPr>
              <a:t>Communities in the US and around the world are entering a new era of transformation in which residents and their surrounding environments are increasingly connected through rapidly-changing intelligent technologies</a:t>
            </a:r>
          </a:p>
          <a:p>
            <a:r>
              <a:rPr lang="en-US" dirty="0">
                <a:solidFill>
                  <a:srgbClr val="0018FF"/>
                </a:solidFill>
              </a:rPr>
              <a:t>A socio-technical system refers to the interrelatedness of social and technical aspects of a community</a:t>
            </a:r>
          </a:p>
          <a:p>
            <a:r>
              <a:rPr lang="en-US" dirty="0">
                <a:solidFill>
                  <a:srgbClr val="0018FF"/>
                </a:solidFill>
              </a:rPr>
              <a:t>This interaction of social and technical factors creates the conditions that are beneficial to the community</a:t>
            </a:r>
          </a:p>
          <a:p>
            <a:r>
              <a:rPr lang="en-US" dirty="0">
                <a:solidFill>
                  <a:srgbClr val="0018FF"/>
                </a:solidFill>
              </a:rPr>
              <a:t>Research Goal: To exploit this intelligent technology now accessible to the end users to improve their health and well-being</a:t>
            </a:r>
          </a:p>
        </p:txBody>
      </p:sp>
    </p:spTree>
    <p:extLst>
      <p:ext uri="{BB962C8B-B14F-4D97-AF65-F5344CB8AC3E}">
        <p14:creationId xmlns:p14="http://schemas.microsoft.com/office/powerpoint/2010/main" val="2962743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6F18-3994-4D4A-AD38-A8E12FFB3BCD}"/>
              </a:ext>
            </a:extLst>
          </p:cNvPr>
          <p:cNvSpPr>
            <a:spLocks noGrp="1"/>
          </p:cNvSpPr>
          <p:nvPr>
            <p:ph type="title"/>
          </p:nvPr>
        </p:nvSpPr>
        <p:spPr>
          <a:xfrm>
            <a:off x="838200" y="2472221"/>
            <a:ext cx="10889974" cy="1325563"/>
          </a:xfrm>
        </p:spPr>
        <p:txBody>
          <a:bodyPr>
            <a:noAutofit/>
          </a:bodyPr>
          <a:lstStyle/>
          <a:p>
            <a:pPr algn="ctr"/>
            <a:br>
              <a:rPr lang="en-US" sz="3600" b="1" dirty="0">
                <a:solidFill>
                  <a:srgbClr val="C00000"/>
                </a:solidFill>
              </a:rPr>
            </a:br>
            <a:r>
              <a:rPr lang="en-US" sz="3600" b="1" dirty="0">
                <a:solidFill>
                  <a:srgbClr val="C00000"/>
                </a:solidFill>
              </a:rPr>
              <a:t>Empowering Environmental Justice Communities with Smart and Connected Technology: Air and Noise Pollution, Wellbeing, and Social Relations in Times of Disruption</a:t>
            </a:r>
          </a:p>
        </p:txBody>
      </p:sp>
    </p:spTree>
    <p:extLst>
      <p:ext uri="{BB962C8B-B14F-4D97-AF65-F5344CB8AC3E}">
        <p14:creationId xmlns:p14="http://schemas.microsoft.com/office/powerpoint/2010/main" val="33070964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ABFAE9-254E-F847-96A9-A868267BD0BA}"/>
              </a:ext>
            </a:extLst>
          </p:cNvPr>
          <p:cNvSpPr>
            <a:spLocks noGrp="1"/>
          </p:cNvSpPr>
          <p:nvPr>
            <p:ph idx="1"/>
          </p:nvPr>
        </p:nvSpPr>
        <p:spPr>
          <a:xfrm>
            <a:off x="838200" y="1253331"/>
            <a:ext cx="10515600" cy="4351338"/>
          </a:xfrm>
        </p:spPr>
        <p:txBody>
          <a:bodyPr>
            <a:normAutofit lnSpcReduction="10000"/>
          </a:bodyPr>
          <a:lstStyle/>
          <a:p>
            <a:r>
              <a:rPr lang="en-US" dirty="0">
                <a:solidFill>
                  <a:srgbClr val="0018FF"/>
                </a:solidFill>
              </a:rPr>
              <a:t>To study two planned built environment disruptions in Denver, the C70 project and the NWC redevelopment</a:t>
            </a:r>
          </a:p>
          <a:p>
            <a:pPr lvl="1"/>
            <a:r>
              <a:rPr lang="en-US" dirty="0">
                <a:solidFill>
                  <a:srgbClr val="00B050"/>
                </a:solidFill>
              </a:rPr>
              <a:t>The Central 70 project (C70) is a 10-mile stretch of the I-70 interstate through northeast Denver where the interstate is being widened, an underground viaduct removed, and a section lowered</a:t>
            </a:r>
          </a:p>
          <a:p>
            <a:pPr lvl="1"/>
            <a:r>
              <a:rPr lang="en-US" dirty="0">
                <a:solidFill>
                  <a:srgbClr val="00B050"/>
                </a:solidFill>
              </a:rPr>
              <a:t>The National Western Center (NWC) redevelopment is doubling the complex footprint and land acquisition</a:t>
            </a:r>
          </a:p>
          <a:p>
            <a:r>
              <a:rPr lang="en-US" dirty="0">
                <a:solidFill>
                  <a:srgbClr val="0018FF"/>
                </a:solidFill>
              </a:rPr>
              <a:t>Three affected communities</a:t>
            </a:r>
          </a:p>
          <a:p>
            <a:pPr lvl="1"/>
            <a:r>
              <a:rPr lang="en-US" dirty="0" err="1">
                <a:solidFill>
                  <a:srgbClr val="00B050"/>
                </a:solidFill>
              </a:rPr>
              <a:t>Globeville</a:t>
            </a:r>
            <a:r>
              <a:rPr lang="en-US" dirty="0">
                <a:solidFill>
                  <a:srgbClr val="00B050"/>
                </a:solidFill>
              </a:rPr>
              <a:t>, Elyria-Swansea, and Cole </a:t>
            </a:r>
          </a:p>
          <a:p>
            <a:pPr lvl="1"/>
            <a:r>
              <a:rPr lang="en-US" dirty="0">
                <a:solidFill>
                  <a:srgbClr val="00B050"/>
                </a:solidFill>
              </a:rPr>
              <a:t>Low socio-economic status, high unemployment, less than high school education, mostly Hispanic</a:t>
            </a:r>
          </a:p>
          <a:p>
            <a:pPr lvl="1"/>
            <a:r>
              <a:rPr lang="en-US" dirty="0">
                <a:solidFill>
                  <a:srgbClr val="00B050"/>
                </a:solidFill>
              </a:rPr>
              <a:t>A long legacy of environmental contamination</a:t>
            </a:r>
          </a:p>
          <a:p>
            <a:pPr lvl="1"/>
            <a:endParaRPr lang="en-US" dirty="0">
              <a:solidFill>
                <a:srgbClr val="00B050"/>
              </a:solidFill>
            </a:endParaRPr>
          </a:p>
          <a:p>
            <a:pPr marL="0" indent="0">
              <a:buNone/>
            </a:pPr>
            <a:endParaRPr lang="en-US" sz="2400" dirty="0">
              <a:solidFill>
                <a:srgbClr val="00B050"/>
              </a:solidFill>
            </a:endParaRPr>
          </a:p>
        </p:txBody>
      </p:sp>
    </p:spTree>
    <p:extLst>
      <p:ext uri="{BB962C8B-B14F-4D97-AF65-F5344CB8AC3E}">
        <p14:creationId xmlns:p14="http://schemas.microsoft.com/office/powerpoint/2010/main" val="272539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png" descr="Map&#10;&#10;Description automatically generated">
            <a:extLst>
              <a:ext uri="{FF2B5EF4-FFF2-40B4-BE49-F238E27FC236}">
                <a16:creationId xmlns:a16="http://schemas.microsoft.com/office/drawing/2014/main" id="{64BBE7E4-4036-C1DC-A5CA-E166BE63F918}"/>
              </a:ext>
            </a:extLst>
          </p:cNvPr>
          <p:cNvPicPr/>
          <p:nvPr/>
        </p:nvPicPr>
        <p:blipFill>
          <a:blip r:embed="rId2"/>
          <a:srcRect/>
          <a:stretch>
            <a:fillRect/>
          </a:stretch>
        </p:blipFill>
        <p:spPr>
          <a:xfrm>
            <a:off x="1913238" y="766119"/>
            <a:ext cx="8365524" cy="5498757"/>
          </a:xfrm>
          <a:prstGeom prst="rect">
            <a:avLst/>
          </a:prstGeom>
          <a:ln/>
        </p:spPr>
      </p:pic>
    </p:spTree>
    <p:extLst>
      <p:ext uri="{BB962C8B-B14F-4D97-AF65-F5344CB8AC3E}">
        <p14:creationId xmlns:p14="http://schemas.microsoft.com/office/powerpoint/2010/main" val="2870015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1C22B3E-D209-4738-A237-A78F31219273}" type="slidenum">
              <a:rPr lang="en-US" smtClean="0"/>
              <a:pPr/>
              <a:t>4</a:t>
            </a:fld>
            <a:endParaRPr lang="en-US" dirty="0"/>
          </a:p>
        </p:txBody>
      </p:sp>
      <p:sp>
        <p:nvSpPr>
          <p:cNvPr id="35" name="TextBox 34">
            <a:extLst>
              <a:ext uri="{FF2B5EF4-FFF2-40B4-BE49-F238E27FC236}">
                <a16:creationId xmlns:a16="http://schemas.microsoft.com/office/drawing/2014/main" id="{325F4AAA-0A60-3448-8850-418D3EBDCDCA}"/>
              </a:ext>
            </a:extLst>
          </p:cNvPr>
          <p:cNvSpPr txBox="1"/>
          <p:nvPr/>
        </p:nvSpPr>
        <p:spPr>
          <a:xfrm>
            <a:off x="5645249" y="1630612"/>
            <a:ext cx="4704876" cy="830997"/>
          </a:xfrm>
          <a:prstGeom prst="rect">
            <a:avLst/>
          </a:prstGeom>
          <a:noFill/>
          <a:ln>
            <a:noFill/>
          </a:ln>
        </p:spPr>
        <p:txBody>
          <a:bodyPr wrap="square" rtlCol="0">
            <a:spAutoFit/>
          </a:bodyPr>
          <a:lstStyle/>
          <a:p>
            <a:r>
              <a:rPr lang="en-US" altLang="en-US" sz="2400" u="sng" dirty="0">
                <a:solidFill>
                  <a:srgbClr val="003EFF"/>
                </a:solidFill>
                <a:ea typeface="ＭＳ Ｐゴシック" panose="020B0600070205080204" pitchFamily="34" charset="-128"/>
              </a:rPr>
              <a:t>Task</a:t>
            </a:r>
            <a:r>
              <a:rPr lang="en-US" altLang="en-US" sz="2400" dirty="0">
                <a:solidFill>
                  <a:srgbClr val="003EFF"/>
                </a:solidFill>
                <a:ea typeface="ＭＳ Ｐゴシック" panose="020B0600070205080204" pitchFamily="34" charset="-128"/>
              </a:rPr>
              <a:t>: To overlay useful labels over objects in a video stream</a:t>
            </a:r>
          </a:p>
        </p:txBody>
      </p:sp>
      <p:sp>
        <p:nvSpPr>
          <p:cNvPr id="36" name="TextBox 35">
            <a:extLst>
              <a:ext uri="{FF2B5EF4-FFF2-40B4-BE49-F238E27FC236}">
                <a16:creationId xmlns:a16="http://schemas.microsoft.com/office/drawing/2014/main" id="{D1BF4E61-774E-FA48-AB24-E2874F8C81B0}"/>
              </a:ext>
            </a:extLst>
          </p:cNvPr>
          <p:cNvSpPr txBox="1"/>
          <p:nvPr/>
        </p:nvSpPr>
        <p:spPr>
          <a:xfrm>
            <a:off x="5645249" y="2769495"/>
            <a:ext cx="4703662" cy="1200329"/>
          </a:xfrm>
          <a:prstGeom prst="rect">
            <a:avLst/>
          </a:prstGeom>
          <a:noFill/>
          <a:ln>
            <a:noFill/>
          </a:ln>
        </p:spPr>
        <p:txBody>
          <a:bodyPr wrap="square" rtlCol="0">
            <a:spAutoFit/>
          </a:bodyPr>
          <a:lstStyle/>
          <a:p>
            <a:r>
              <a:rPr lang="en-US" altLang="en-US" sz="2400" u="sng" dirty="0">
                <a:solidFill>
                  <a:srgbClr val="003EFF"/>
                </a:solidFill>
                <a:ea typeface="ＭＳ Ｐゴシック" panose="020B0600070205080204" pitchFamily="34" charset="-128"/>
              </a:rPr>
              <a:t>Data</a:t>
            </a:r>
            <a:r>
              <a:rPr lang="en-US" altLang="en-US" sz="2400" dirty="0">
                <a:solidFill>
                  <a:srgbClr val="003EFF"/>
                </a:solidFill>
                <a:ea typeface="ＭＳ Ｐゴシック" panose="020B0600070205080204" pitchFamily="34" charset="-128"/>
              </a:rPr>
              <a:t>: Large volume, privacy-sensitive, location-sensitive, limited lifetime </a:t>
            </a:r>
          </a:p>
        </p:txBody>
      </p:sp>
      <p:sp>
        <p:nvSpPr>
          <p:cNvPr id="37" name="TextBox 36">
            <a:extLst>
              <a:ext uri="{FF2B5EF4-FFF2-40B4-BE49-F238E27FC236}">
                <a16:creationId xmlns:a16="http://schemas.microsoft.com/office/drawing/2014/main" id="{5ABC9358-A00F-EB40-B7E6-D12768405C57}"/>
              </a:ext>
            </a:extLst>
          </p:cNvPr>
          <p:cNvSpPr txBox="1"/>
          <p:nvPr/>
        </p:nvSpPr>
        <p:spPr>
          <a:xfrm>
            <a:off x="1841876" y="4289378"/>
            <a:ext cx="8239099" cy="1569660"/>
          </a:xfrm>
          <a:prstGeom prst="rect">
            <a:avLst/>
          </a:prstGeom>
          <a:noFill/>
          <a:ln>
            <a:solidFill>
              <a:srgbClr val="00B050"/>
            </a:solidFill>
          </a:ln>
        </p:spPr>
        <p:txBody>
          <a:bodyPr wrap="square" rtlCol="0">
            <a:spAutoFit/>
          </a:bodyPr>
          <a:lstStyle/>
          <a:p>
            <a:r>
              <a:rPr lang="en-US" altLang="en-US" sz="2400" u="sng" dirty="0">
                <a:solidFill>
                  <a:srgbClr val="00B050"/>
                </a:solidFill>
                <a:ea typeface="ＭＳ Ｐゴシック" panose="020B0600070205080204" pitchFamily="34" charset="-128"/>
              </a:rPr>
              <a:t>Computation</a:t>
            </a:r>
            <a:r>
              <a:rPr lang="en-US" altLang="en-US" sz="2400" dirty="0">
                <a:solidFill>
                  <a:srgbClr val="00B050"/>
                </a:solidFill>
              </a:rPr>
              <a:t>: Live video stream capture and frame segmentation, object recognition, information overlay, …</a:t>
            </a:r>
            <a:endParaRPr lang="en-US" altLang="en-US" sz="2400" dirty="0">
              <a:solidFill>
                <a:srgbClr val="00B050"/>
              </a:solidFill>
              <a:ea typeface="ＭＳ Ｐゴシック" panose="020B0600070205080204" pitchFamily="34" charset="-128"/>
            </a:endParaRPr>
          </a:p>
          <a:p>
            <a:r>
              <a:rPr lang="en-US" altLang="en-US" sz="2400" u="sng" dirty="0">
                <a:solidFill>
                  <a:srgbClr val="00B050"/>
                </a:solidFill>
                <a:ea typeface="ＭＳ Ｐゴシック" panose="020B0600070205080204" pitchFamily="34" charset="-128"/>
              </a:rPr>
              <a:t>Requirements</a:t>
            </a:r>
            <a:r>
              <a:rPr lang="en-US" altLang="en-US" sz="2400" dirty="0">
                <a:solidFill>
                  <a:srgbClr val="00B050"/>
                </a:solidFill>
              </a:rPr>
              <a:t>: Compute intensive, context aware, real time, privacy preserving </a:t>
            </a:r>
            <a:endParaRPr lang="en-US" altLang="en-US" sz="2400" dirty="0">
              <a:solidFill>
                <a:srgbClr val="00B050"/>
              </a:solidFill>
              <a:ea typeface="ＭＳ Ｐゴシック" panose="020B0600070205080204" pitchFamily="34" charset="-128"/>
            </a:endParaRPr>
          </a:p>
        </p:txBody>
      </p:sp>
      <p:sp>
        <p:nvSpPr>
          <p:cNvPr id="39" name="Title 2">
            <a:extLst>
              <a:ext uri="{FF2B5EF4-FFF2-40B4-BE49-F238E27FC236}">
                <a16:creationId xmlns:a16="http://schemas.microsoft.com/office/drawing/2014/main" id="{4B93D7A8-7B0E-18A8-6D5E-8BEB28647FC2}"/>
              </a:ext>
            </a:extLst>
          </p:cNvPr>
          <p:cNvSpPr>
            <a:spLocks noGrp="1"/>
          </p:cNvSpPr>
          <p:nvPr>
            <p:ph type="title"/>
          </p:nvPr>
        </p:nvSpPr>
        <p:spPr>
          <a:xfrm>
            <a:off x="1971536" y="304956"/>
            <a:ext cx="8229600" cy="1143000"/>
          </a:xfrm>
        </p:spPr>
        <p:txBody>
          <a:bodyPr/>
          <a:lstStyle/>
          <a:p>
            <a:r>
              <a:rPr lang="en-US" sz="3600" dirty="0">
                <a:solidFill>
                  <a:srgbClr val="FF0000"/>
                </a:solidFill>
              </a:rPr>
              <a:t>Problem: Augmented Reality</a:t>
            </a:r>
            <a:endParaRPr lang="en-US" dirty="0"/>
          </a:p>
        </p:txBody>
      </p:sp>
      <p:pic>
        <p:nvPicPr>
          <p:cNvPr id="38" name="Picture 2" descr="9 Powerful Real-World Applications Of Augmented Reality (AR) Today">
            <a:extLst>
              <a:ext uri="{FF2B5EF4-FFF2-40B4-BE49-F238E27FC236}">
                <a16:creationId xmlns:a16="http://schemas.microsoft.com/office/drawing/2014/main" id="{0EF0E312-5EA9-0F28-4C30-730E84A65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875" y="1630612"/>
            <a:ext cx="3526324" cy="2350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62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7EBC0-6737-7E49-B618-9DE886705D98}"/>
              </a:ext>
            </a:extLst>
          </p:cNvPr>
          <p:cNvSpPr>
            <a:spLocks noGrp="1"/>
          </p:cNvSpPr>
          <p:nvPr>
            <p:ph idx="1"/>
          </p:nvPr>
        </p:nvSpPr>
        <p:spPr>
          <a:xfrm>
            <a:off x="838200" y="1328668"/>
            <a:ext cx="10515600" cy="4351338"/>
          </a:xfrm>
        </p:spPr>
        <p:txBody>
          <a:bodyPr/>
          <a:lstStyle/>
          <a:p>
            <a:r>
              <a:rPr lang="en-US" dirty="0">
                <a:solidFill>
                  <a:srgbClr val="0018FF"/>
                </a:solidFill>
              </a:rPr>
              <a:t>Current Project</a:t>
            </a:r>
          </a:p>
          <a:p>
            <a:pPr lvl="1"/>
            <a:r>
              <a:rPr lang="en-US" dirty="0">
                <a:solidFill>
                  <a:srgbClr val="00B050"/>
                </a:solidFill>
              </a:rPr>
              <a:t>To build a socio-technical system comprised of environment sensors, smartphone platforms, and a data analytics server equipped with predictive modeling and visualization to</a:t>
            </a:r>
          </a:p>
          <a:p>
            <a:pPr marL="1371600" lvl="2" indent="-457200">
              <a:buFont typeface="+mj-lt"/>
              <a:buAutoNum type="arabicPeriod"/>
            </a:pPr>
            <a:r>
              <a:rPr lang="en-US" sz="2400" dirty="0">
                <a:solidFill>
                  <a:srgbClr val="0018FF"/>
                </a:solidFill>
              </a:rPr>
              <a:t>understand the personal environment (air and noise pollution), individual wellbeing, and social relations of environmental justice communities affected by a major planned disruption in their built environment</a:t>
            </a:r>
          </a:p>
          <a:p>
            <a:pPr marL="1371600" lvl="2" indent="-457200">
              <a:buFont typeface="+mj-lt"/>
              <a:buAutoNum type="arabicPeriod"/>
            </a:pPr>
            <a:r>
              <a:rPr lang="en-US" sz="2400" dirty="0"/>
              <a:t>mitigate negative impacts of a planned disruption, and </a:t>
            </a:r>
          </a:p>
          <a:p>
            <a:pPr marL="1371600" lvl="2" indent="-457200">
              <a:buFont typeface="+mj-lt"/>
              <a:buAutoNum type="arabicPeriod"/>
            </a:pPr>
            <a:r>
              <a:rPr lang="en-US" sz="2400" dirty="0">
                <a:solidFill>
                  <a:srgbClr val="0018FF"/>
                </a:solidFill>
              </a:rPr>
              <a:t>equip policy and decision makers with information in advance about potential negative impacts of upcoming disruptions to help them plan appropriate safeguards.</a:t>
            </a:r>
          </a:p>
        </p:txBody>
      </p:sp>
    </p:spTree>
    <p:extLst>
      <p:ext uri="{BB962C8B-B14F-4D97-AF65-F5344CB8AC3E}">
        <p14:creationId xmlns:p14="http://schemas.microsoft.com/office/powerpoint/2010/main" val="242269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AD6515-D3CA-D940-8A15-B2CCCCB987F7}"/>
              </a:ext>
            </a:extLst>
          </p:cNvPr>
          <p:cNvPicPr>
            <a:picLocks noChangeAspect="1"/>
          </p:cNvPicPr>
          <p:nvPr/>
        </p:nvPicPr>
        <p:blipFill>
          <a:blip r:embed="rId2"/>
          <a:stretch>
            <a:fillRect/>
          </a:stretch>
        </p:blipFill>
        <p:spPr>
          <a:xfrm>
            <a:off x="836820" y="360756"/>
            <a:ext cx="2924866" cy="4032340"/>
          </a:xfrm>
          <a:prstGeom prst="rect">
            <a:avLst/>
          </a:prstGeom>
        </p:spPr>
      </p:pic>
      <p:pic>
        <p:nvPicPr>
          <p:cNvPr id="3" name="Picture 2">
            <a:extLst>
              <a:ext uri="{FF2B5EF4-FFF2-40B4-BE49-F238E27FC236}">
                <a16:creationId xmlns:a16="http://schemas.microsoft.com/office/drawing/2014/main" id="{23E05F44-9EA5-6941-BE3D-A9135B96DC37}"/>
              </a:ext>
            </a:extLst>
          </p:cNvPr>
          <p:cNvPicPr>
            <a:picLocks noChangeAspect="1"/>
          </p:cNvPicPr>
          <p:nvPr/>
        </p:nvPicPr>
        <p:blipFill>
          <a:blip r:embed="rId3"/>
          <a:stretch>
            <a:fillRect/>
          </a:stretch>
        </p:blipFill>
        <p:spPr>
          <a:xfrm>
            <a:off x="4771334" y="275534"/>
            <a:ext cx="7174546" cy="3262796"/>
          </a:xfrm>
          <a:prstGeom prst="rect">
            <a:avLst/>
          </a:prstGeom>
        </p:spPr>
      </p:pic>
      <p:pic>
        <p:nvPicPr>
          <p:cNvPr id="4" name="Picture 3">
            <a:extLst>
              <a:ext uri="{FF2B5EF4-FFF2-40B4-BE49-F238E27FC236}">
                <a16:creationId xmlns:a16="http://schemas.microsoft.com/office/drawing/2014/main" id="{4BA393E6-4316-0241-B8AB-A906BFC84C33}"/>
              </a:ext>
            </a:extLst>
          </p:cNvPr>
          <p:cNvPicPr>
            <a:picLocks noChangeAspect="1"/>
          </p:cNvPicPr>
          <p:nvPr/>
        </p:nvPicPr>
        <p:blipFill>
          <a:blip r:embed="rId4"/>
          <a:stretch>
            <a:fillRect/>
          </a:stretch>
        </p:blipFill>
        <p:spPr>
          <a:xfrm>
            <a:off x="1099103" y="4514940"/>
            <a:ext cx="2400300" cy="1841500"/>
          </a:xfrm>
          <a:prstGeom prst="rect">
            <a:avLst/>
          </a:prstGeom>
        </p:spPr>
      </p:pic>
      <p:pic>
        <p:nvPicPr>
          <p:cNvPr id="5" name="Picture 4">
            <a:extLst>
              <a:ext uri="{FF2B5EF4-FFF2-40B4-BE49-F238E27FC236}">
                <a16:creationId xmlns:a16="http://schemas.microsoft.com/office/drawing/2014/main" id="{1C5B9017-36C9-3543-A4EA-4E555013867D}"/>
              </a:ext>
            </a:extLst>
          </p:cNvPr>
          <p:cNvPicPr>
            <a:picLocks noChangeAspect="1"/>
          </p:cNvPicPr>
          <p:nvPr/>
        </p:nvPicPr>
        <p:blipFill>
          <a:blip r:embed="rId5"/>
          <a:stretch>
            <a:fillRect/>
          </a:stretch>
        </p:blipFill>
        <p:spPr>
          <a:xfrm>
            <a:off x="8153538" y="3956326"/>
            <a:ext cx="3792342" cy="2278732"/>
          </a:xfrm>
          <a:prstGeom prst="rect">
            <a:avLst/>
          </a:prstGeom>
        </p:spPr>
      </p:pic>
      <p:pic>
        <p:nvPicPr>
          <p:cNvPr id="6" name="Picture 5">
            <a:extLst>
              <a:ext uri="{FF2B5EF4-FFF2-40B4-BE49-F238E27FC236}">
                <a16:creationId xmlns:a16="http://schemas.microsoft.com/office/drawing/2014/main" id="{F307E505-8E8B-B44B-ACF8-54120905E2FA}"/>
              </a:ext>
            </a:extLst>
          </p:cNvPr>
          <p:cNvPicPr>
            <a:picLocks noChangeAspect="1"/>
          </p:cNvPicPr>
          <p:nvPr/>
        </p:nvPicPr>
        <p:blipFill>
          <a:blip r:embed="rId6"/>
          <a:stretch>
            <a:fillRect/>
          </a:stretch>
        </p:blipFill>
        <p:spPr>
          <a:xfrm>
            <a:off x="4771334" y="3956326"/>
            <a:ext cx="2577172" cy="2400114"/>
          </a:xfrm>
          <a:prstGeom prst="rect">
            <a:avLst/>
          </a:prstGeom>
        </p:spPr>
      </p:pic>
    </p:spTree>
    <p:extLst>
      <p:ext uri="{BB962C8B-B14F-4D97-AF65-F5344CB8AC3E}">
        <p14:creationId xmlns:p14="http://schemas.microsoft.com/office/powerpoint/2010/main" val="240519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CEF4CB-2189-8AFC-9C90-1F9F15CCFB3E}"/>
              </a:ext>
            </a:extLst>
          </p:cNvPr>
          <p:cNvSpPr>
            <a:spLocks noGrp="1"/>
          </p:cNvSpPr>
          <p:nvPr>
            <p:ph idx="1"/>
          </p:nvPr>
        </p:nvSpPr>
        <p:spPr/>
        <p:txBody>
          <a:bodyPr/>
          <a:lstStyle/>
          <a:p>
            <a:r>
              <a:rPr lang="en-US" dirty="0">
                <a:solidFill>
                  <a:srgbClr val="0018FF"/>
                </a:solidFill>
              </a:rPr>
              <a:t>Three Smartphone Apps</a:t>
            </a:r>
          </a:p>
          <a:p>
            <a:pPr lvl="1"/>
            <a:r>
              <a:rPr lang="en-US" dirty="0" err="1">
                <a:solidFill>
                  <a:srgbClr val="00B050"/>
                </a:solidFill>
              </a:rPr>
              <a:t>PureMotion</a:t>
            </a:r>
            <a:endParaRPr lang="en-US" dirty="0">
              <a:solidFill>
                <a:srgbClr val="00B050"/>
              </a:solidFill>
            </a:endParaRPr>
          </a:p>
          <a:p>
            <a:pPr lvl="1"/>
            <a:r>
              <a:rPr lang="en-US" dirty="0" err="1">
                <a:solidFill>
                  <a:srgbClr val="00B050"/>
                </a:solidFill>
              </a:rPr>
              <a:t>PureConnect</a:t>
            </a:r>
            <a:endParaRPr lang="en-US" dirty="0">
              <a:solidFill>
                <a:srgbClr val="00B050"/>
              </a:solidFill>
            </a:endParaRPr>
          </a:p>
          <a:p>
            <a:pPr lvl="1"/>
            <a:r>
              <a:rPr lang="en-US" dirty="0" err="1">
                <a:solidFill>
                  <a:srgbClr val="00B050"/>
                </a:solidFill>
              </a:rPr>
              <a:t>PureNav</a:t>
            </a:r>
            <a:endParaRPr lang="en-US" dirty="0">
              <a:solidFill>
                <a:srgbClr val="00B050"/>
              </a:solidFill>
            </a:endParaRPr>
          </a:p>
          <a:p>
            <a:r>
              <a:rPr lang="en-US" dirty="0">
                <a:solidFill>
                  <a:srgbClr val="0018FF"/>
                </a:solidFill>
              </a:rPr>
              <a:t>Personal air monitors</a:t>
            </a:r>
          </a:p>
          <a:p>
            <a:r>
              <a:rPr lang="en-US" dirty="0">
                <a:solidFill>
                  <a:srgbClr val="0018FF"/>
                </a:solidFill>
              </a:rPr>
              <a:t>Deployment over four cohorts</a:t>
            </a:r>
          </a:p>
          <a:p>
            <a:pPr lvl="1"/>
            <a:r>
              <a:rPr lang="en-US" dirty="0">
                <a:solidFill>
                  <a:srgbClr val="00B050"/>
                </a:solidFill>
              </a:rPr>
              <a:t>Winter 2021, Summer 2022, Winter 2022, Summer 2023</a:t>
            </a:r>
          </a:p>
        </p:txBody>
      </p:sp>
    </p:spTree>
    <p:extLst>
      <p:ext uri="{BB962C8B-B14F-4D97-AF65-F5344CB8AC3E}">
        <p14:creationId xmlns:p14="http://schemas.microsoft.com/office/powerpoint/2010/main" val="126721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D6126F-5D90-2D46-8181-9A1936D4F6CA}"/>
              </a:ext>
            </a:extLst>
          </p:cNvPr>
          <p:cNvSpPr>
            <a:spLocks noGrp="1"/>
          </p:cNvSpPr>
          <p:nvPr>
            <p:ph idx="1"/>
          </p:nvPr>
        </p:nvSpPr>
        <p:spPr>
          <a:xfrm>
            <a:off x="838200" y="1253331"/>
            <a:ext cx="10515600" cy="4351338"/>
          </a:xfrm>
        </p:spPr>
        <p:txBody>
          <a:bodyPr/>
          <a:lstStyle/>
          <a:p>
            <a:r>
              <a:rPr lang="en-US" dirty="0">
                <a:solidFill>
                  <a:srgbClr val="FF0000"/>
                </a:solidFill>
              </a:rPr>
              <a:t>Contributors</a:t>
            </a:r>
          </a:p>
          <a:p>
            <a:pPr lvl="1"/>
            <a:r>
              <a:rPr lang="en-US" dirty="0">
                <a:solidFill>
                  <a:srgbClr val="0018FF"/>
                </a:solidFill>
              </a:rPr>
              <a:t>Shelly Miller, Esther Sullivan, Nicholas Clements</a:t>
            </a:r>
          </a:p>
          <a:p>
            <a:pPr lvl="1"/>
            <a:r>
              <a:rPr lang="en-US" dirty="0">
                <a:solidFill>
                  <a:srgbClr val="0018FF"/>
                </a:solidFill>
              </a:rPr>
              <a:t>Omar Hammad, Md. </a:t>
            </a:r>
            <a:r>
              <a:rPr lang="en-US" dirty="0" err="1">
                <a:solidFill>
                  <a:srgbClr val="0018FF"/>
                </a:solidFill>
              </a:rPr>
              <a:t>Rezwanur</a:t>
            </a:r>
            <a:r>
              <a:rPr lang="en-US" dirty="0">
                <a:solidFill>
                  <a:srgbClr val="0018FF"/>
                </a:solidFill>
              </a:rPr>
              <a:t> Rahman, Gopala </a:t>
            </a:r>
            <a:r>
              <a:rPr lang="en-US" dirty="0" err="1">
                <a:solidFill>
                  <a:srgbClr val="0018FF"/>
                </a:solidFill>
              </a:rPr>
              <a:t>Kanugo</a:t>
            </a:r>
            <a:r>
              <a:rPr lang="en-US" dirty="0">
                <a:solidFill>
                  <a:srgbClr val="0018FF"/>
                </a:solidFill>
              </a:rPr>
              <a:t>, </a:t>
            </a:r>
            <a:r>
              <a:rPr lang="en-US" dirty="0" err="1">
                <a:solidFill>
                  <a:srgbClr val="0018FF"/>
                </a:solidFill>
              </a:rPr>
              <a:t>Neerab</a:t>
            </a:r>
            <a:r>
              <a:rPr lang="en-US" dirty="0">
                <a:solidFill>
                  <a:srgbClr val="0018FF"/>
                </a:solidFill>
              </a:rPr>
              <a:t> </a:t>
            </a:r>
            <a:r>
              <a:rPr lang="en-US" dirty="0" err="1">
                <a:solidFill>
                  <a:srgbClr val="0018FF"/>
                </a:solidFill>
              </a:rPr>
              <a:t>Pathipaka</a:t>
            </a:r>
            <a:r>
              <a:rPr lang="en-US" dirty="0">
                <a:solidFill>
                  <a:srgbClr val="0018FF"/>
                </a:solidFill>
              </a:rPr>
              <a:t>, Jacob McKinney</a:t>
            </a:r>
          </a:p>
        </p:txBody>
      </p:sp>
    </p:spTree>
    <p:extLst>
      <p:ext uri="{BB962C8B-B14F-4D97-AF65-F5344CB8AC3E}">
        <p14:creationId xmlns:p14="http://schemas.microsoft.com/office/powerpoint/2010/main" val="202764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F96B60-B348-384D-9173-9887E07F8A96}"/>
              </a:ext>
            </a:extLst>
          </p:cNvPr>
          <p:cNvSpPr>
            <a:spLocks noGrp="1"/>
          </p:cNvSpPr>
          <p:nvPr>
            <p:ph idx="1"/>
          </p:nvPr>
        </p:nvSpPr>
        <p:spPr>
          <a:xfrm>
            <a:off x="838200" y="1253331"/>
            <a:ext cx="10515600" cy="4351338"/>
          </a:xfrm>
        </p:spPr>
        <p:txBody>
          <a:bodyPr/>
          <a:lstStyle/>
          <a:p>
            <a:r>
              <a:rPr lang="en-US" dirty="0">
                <a:solidFill>
                  <a:srgbClr val="0018FF"/>
                </a:solidFill>
              </a:rPr>
              <a:t>I am looking for students interested in participating in any of these projects</a:t>
            </a:r>
          </a:p>
          <a:p>
            <a:pPr lvl="1"/>
            <a:r>
              <a:rPr lang="en-US" dirty="0">
                <a:solidFill>
                  <a:srgbClr val="00B050"/>
                </a:solidFill>
              </a:rPr>
              <a:t>Ph.D., MS thesis, MS independent study, Undergraduate thesis</a:t>
            </a:r>
          </a:p>
          <a:p>
            <a:r>
              <a:rPr lang="en-US" dirty="0">
                <a:solidFill>
                  <a:srgbClr val="0018FF"/>
                </a:solidFill>
              </a:rPr>
              <a:t>If you are interested</a:t>
            </a:r>
          </a:p>
          <a:p>
            <a:pPr marL="457200" lvl="1" indent="0">
              <a:buNone/>
            </a:pPr>
            <a:endParaRPr lang="en-US" dirty="0">
              <a:solidFill>
                <a:srgbClr val="00B050"/>
              </a:solidFill>
            </a:endParaRPr>
          </a:p>
          <a:p>
            <a:pPr marL="457200" lvl="1" indent="0">
              <a:buNone/>
            </a:pPr>
            <a:r>
              <a:rPr lang="en-US" dirty="0">
                <a:solidFill>
                  <a:srgbClr val="00B050"/>
                </a:solidFill>
              </a:rPr>
              <a:t>Email me: </a:t>
            </a:r>
            <a:r>
              <a:rPr lang="en-US" dirty="0" err="1">
                <a:solidFill>
                  <a:srgbClr val="00B050"/>
                </a:solidFill>
              </a:rPr>
              <a:t>mishras@colorado.edu</a:t>
            </a:r>
            <a:endParaRPr lang="en-US" dirty="0">
              <a:solidFill>
                <a:srgbClr val="00B050"/>
              </a:solidFill>
            </a:endParaRPr>
          </a:p>
        </p:txBody>
      </p:sp>
      <p:sp>
        <p:nvSpPr>
          <p:cNvPr id="6" name="TextBox 5">
            <a:extLst>
              <a:ext uri="{FF2B5EF4-FFF2-40B4-BE49-F238E27FC236}">
                <a16:creationId xmlns:a16="http://schemas.microsoft.com/office/drawing/2014/main" id="{BAA460B8-36AB-E847-AA0C-E1654A24B40B}"/>
              </a:ext>
            </a:extLst>
          </p:cNvPr>
          <p:cNvSpPr txBox="1"/>
          <p:nvPr/>
        </p:nvSpPr>
        <p:spPr>
          <a:xfrm>
            <a:off x="5009323" y="4651513"/>
            <a:ext cx="2452916" cy="584775"/>
          </a:xfrm>
          <a:prstGeom prst="rect">
            <a:avLst/>
          </a:prstGeom>
          <a:noFill/>
        </p:spPr>
        <p:txBody>
          <a:bodyPr wrap="none" rtlCol="0">
            <a:spAutoFit/>
          </a:bodyPr>
          <a:lstStyle/>
          <a:p>
            <a:r>
              <a:rPr lang="en-US" sz="3200" b="1" dirty="0">
                <a:solidFill>
                  <a:srgbClr val="C00000"/>
                </a:solidFill>
                <a:latin typeface="Apple Chancery" panose="03020702040506060504" pitchFamily="66" charset="-79"/>
                <a:cs typeface="Apple Chancery" panose="03020702040506060504" pitchFamily="66" charset="-79"/>
              </a:rPr>
              <a:t>Thank You!!!</a:t>
            </a:r>
          </a:p>
        </p:txBody>
      </p:sp>
    </p:spTree>
    <p:extLst>
      <p:ext uri="{BB962C8B-B14F-4D97-AF65-F5344CB8AC3E}">
        <p14:creationId xmlns:p14="http://schemas.microsoft.com/office/powerpoint/2010/main" val="171845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1C22B3E-D209-4738-A237-A78F31219273}" type="slidenum">
              <a:rPr lang="en-US" smtClean="0"/>
              <a:pPr/>
              <a:t>5</a:t>
            </a:fld>
            <a:endParaRPr lang="en-US" dirty="0"/>
          </a:p>
        </p:txBody>
      </p:sp>
      <p:sp>
        <p:nvSpPr>
          <p:cNvPr id="8" name="TextBox 7">
            <a:extLst>
              <a:ext uri="{FF2B5EF4-FFF2-40B4-BE49-F238E27FC236}">
                <a16:creationId xmlns:a16="http://schemas.microsoft.com/office/drawing/2014/main" id="{9A2F9E09-FA87-F842-B1B8-2005BB7D76BE}"/>
              </a:ext>
            </a:extLst>
          </p:cNvPr>
          <p:cNvSpPr txBox="1"/>
          <p:nvPr/>
        </p:nvSpPr>
        <p:spPr>
          <a:xfrm>
            <a:off x="6536902" y="1895471"/>
            <a:ext cx="4144617" cy="1200329"/>
          </a:xfrm>
          <a:prstGeom prst="rect">
            <a:avLst/>
          </a:prstGeom>
          <a:noFill/>
          <a:ln>
            <a:noFill/>
          </a:ln>
        </p:spPr>
        <p:txBody>
          <a:bodyPr wrap="square" rtlCol="0">
            <a:spAutoFit/>
          </a:bodyPr>
          <a:lstStyle/>
          <a:p>
            <a:r>
              <a:rPr lang="en-US" altLang="en-US" sz="2400" u="sng" dirty="0">
                <a:solidFill>
                  <a:srgbClr val="003EFF"/>
                </a:solidFill>
                <a:ea typeface="ＭＳ Ｐゴシック" panose="020B0600070205080204" pitchFamily="34" charset="-128"/>
              </a:rPr>
              <a:t>Task</a:t>
            </a:r>
            <a:r>
              <a:rPr lang="en-US" altLang="en-US" sz="2400" dirty="0">
                <a:solidFill>
                  <a:srgbClr val="003EFF"/>
                </a:solidFill>
                <a:ea typeface="ＭＳ Ｐゴシック" panose="020B0600070205080204" pitchFamily="34" charset="-128"/>
              </a:rPr>
              <a:t>: To identify and track people in a moving crowd in real time</a:t>
            </a:r>
          </a:p>
        </p:txBody>
      </p:sp>
      <p:sp>
        <p:nvSpPr>
          <p:cNvPr id="10" name="TextBox 9">
            <a:extLst>
              <a:ext uri="{FF2B5EF4-FFF2-40B4-BE49-F238E27FC236}">
                <a16:creationId xmlns:a16="http://schemas.microsoft.com/office/drawing/2014/main" id="{D712E2E0-FD0E-9542-9D44-A230243D310C}"/>
              </a:ext>
            </a:extLst>
          </p:cNvPr>
          <p:cNvSpPr txBox="1"/>
          <p:nvPr/>
        </p:nvSpPr>
        <p:spPr>
          <a:xfrm>
            <a:off x="6523384" y="3095799"/>
            <a:ext cx="4075041" cy="1569660"/>
          </a:xfrm>
          <a:prstGeom prst="rect">
            <a:avLst/>
          </a:prstGeom>
          <a:noFill/>
          <a:ln>
            <a:noFill/>
          </a:ln>
        </p:spPr>
        <p:txBody>
          <a:bodyPr wrap="square" rtlCol="0">
            <a:spAutoFit/>
          </a:bodyPr>
          <a:lstStyle/>
          <a:p>
            <a:r>
              <a:rPr lang="en-US" altLang="en-US" sz="2400" u="sng" dirty="0">
                <a:solidFill>
                  <a:srgbClr val="003EFF"/>
                </a:solidFill>
                <a:ea typeface="ＭＳ Ｐゴシック" panose="020B0600070205080204" pitchFamily="34" charset="-128"/>
              </a:rPr>
              <a:t>Data</a:t>
            </a:r>
            <a:r>
              <a:rPr lang="en-US" altLang="en-US" sz="2400" dirty="0">
                <a:solidFill>
                  <a:srgbClr val="003EFF"/>
                </a:solidFill>
                <a:ea typeface="ＭＳ Ｐゴシック" panose="020B0600070205080204" pitchFamily="34" charset="-128"/>
              </a:rPr>
              <a:t>: Large volume, multiple sources, location-specific, privacy-sensitive, limited lifetime</a:t>
            </a:r>
          </a:p>
        </p:txBody>
      </p:sp>
      <p:sp>
        <p:nvSpPr>
          <p:cNvPr id="11" name="TextBox 10">
            <a:extLst>
              <a:ext uri="{FF2B5EF4-FFF2-40B4-BE49-F238E27FC236}">
                <a16:creationId xmlns:a16="http://schemas.microsoft.com/office/drawing/2014/main" id="{EC768CEB-E420-A84C-B5D8-ECF299FAA70D}"/>
              </a:ext>
            </a:extLst>
          </p:cNvPr>
          <p:cNvSpPr txBox="1"/>
          <p:nvPr/>
        </p:nvSpPr>
        <p:spPr>
          <a:xfrm>
            <a:off x="1672173" y="4856867"/>
            <a:ext cx="8787106" cy="1200329"/>
          </a:xfrm>
          <a:prstGeom prst="rect">
            <a:avLst/>
          </a:prstGeom>
          <a:noFill/>
          <a:ln>
            <a:solidFill>
              <a:srgbClr val="00B050"/>
            </a:solidFill>
          </a:ln>
        </p:spPr>
        <p:txBody>
          <a:bodyPr wrap="square" rtlCol="0">
            <a:spAutoFit/>
          </a:bodyPr>
          <a:lstStyle/>
          <a:p>
            <a:r>
              <a:rPr lang="en-US" altLang="en-US" sz="2400" u="sng" dirty="0">
                <a:solidFill>
                  <a:srgbClr val="00B050"/>
                </a:solidFill>
                <a:ea typeface="ＭＳ Ｐゴシック" panose="020B0600070205080204" pitchFamily="34" charset="-128"/>
              </a:rPr>
              <a:t>Computation</a:t>
            </a:r>
            <a:r>
              <a:rPr lang="en-US" altLang="en-US" sz="2400" dirty="0">
                <a:solidFill>
                  <a:srgbClr val="00B050"/>
                </a:solidFill>
                <a:ea typeface="ＭＳ Ｐゴシック" panose="020B0600070205080204" pitchFamily="34" charset="-128"/>
              </a:rPr>
              <a:t>: Face recognition and tracking</a:t>
            </a:r>
          </a:p>
          <a:p>
            <a:r>
              <a:rPr lang="en-US" altLang="en-US" sz="2400" u="sng" dirty="0">
                <a:solidFill>
                  <a:srgbClr val="00B050"/>
                </a:solidFill>
                <a:ea typeface="ＭＳ Ｐゴシック" panose="020B0600070205080204" pitchFamily="34" charset="-128"/>
              </a:rPr>
              <a:t>Requirements</a:t>
            </a:r>
            <a:r>
              <a:rPr lang="en-US" altLang="en-US" sz="2400" dirty="0">
                <a:solidFill>
                  <a:srgbClr val="00B050"/>
                </a:solidFill>
                <a:ea typeface="ＭＳ Ｐゴシック" panose="020B0600070205080204" pitchFamily="34" charset="-128"/>
              </a:rPr>
              <a:t>: Compute intensive, context aware, real time, privacy preserving</a:t>
            </a:r>
          </a:p>
        </p:txBody>
      </p:sp>
      <p:grpSp>
        <p:nvGrpSpPr>
          <p:cNvPr id="2" name="Group 1">
            <a:extLst>
              <a:ext uri="{FF2B5EF4-FFF2-40B4-BE49-F238E27FC236}">
                <a16:creationId xmlns:a16="http://schemas.microsoft.com/office/drawing/2014/main" id="{98CDC4D5-96AD-4F4D-A77D-7BCFB25A44E5}"/>
              </a:ext>
            </a:extLst>
          </p:cNvPr>
          <p:cNvGrpSpPr/>
          <p:nvPr/>
        </p:nvGrpSpPr>
        <p:grpSpPr>
          <a:xfrm>
            <a:off x="1672173" y="1647216"/>
            <a:ext cx="4851210" cy="2990311"/>
            <a:chOff x="148173" y="1170137"/>
            <a:chExt cx="4851210" cy="2990311"/>
          </a:xfrm>
        </p:grpSpPr>
        <p:pic>
          <p:nvPicPr>
            <p:cNvPr id="5" name="Google Shape;63;p14">
              <a:extLst>
                <a:ext uri="{FF2B5EF4-FFF2-40B4-BE49-F238E27FC236}">
                  <a16:creationId xmlns:a16="http://schemas.microsoft.com/office/drawing/2014/main" id="{4F406F08-933D-774D-9CFF-929E55FE69ED}"/>
                </a:ext>
              </a:extLst>
            </p:cNvPr>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173" y="1330840"/>
              <a:ext cx="4851210" cy="2829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083AC484-F93D-1D43-A625-FBBF63E3D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06" y="1367002"/>
              <a:ext cx="6746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CCTV 101">
              <a:extLst>
                <a:ext uri="{FF2B5EF4-FFF2-40B4-BE49-F238E27FC236}">
                  <a16:creationId xmlns:a16="http://schemas.microsoft.com/office/drawing/2014/main" id="{44A8E26E-3392-5341-B15C-B255F57A7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081" y="1170137"/>
              <a:ext cx="804302" cy="496511"/>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DB1DBBE2-9D3E-3B47-B428-87BC64A91331}"/>
              </a:ext>
            </a:extLst>
          </p:cNvPr>
          <p:cNvSpPr txBox="1"/>
          <p:nvPr/>
        </p:nvSpPr>
        <p:spPr>
          <a:xfrm>
            <a:off x="1559347" y="800804"/>
            <a:ext cx="5681363" cy="461665"/>
          </a:xfrm>
          <a:prstGeom prst="rect">
            <a:avLst/>
          </a:prstGeom>
          <a:noFill/>
        </p:spPr>
        <p:txBody>
          <a:bodyPr wrap="none" rtlCol="0">
            <a:spAutoFit/>
          </a:bodyPr>
          <a:lstStyle/>
          <a:p>
            <a:r>
              <a:rPr lang="en-US" sz="2400" u="sng" dirty="0">
                <a:solidFill>
                  <a:srgbClr val="C00000"/>
                </a:solidFill>
                <a:latin typeface="Arial" panose="020B0604020202020204" pitchFamily="34" charset="0"/>
                <a:cs typeface="Arial" panose="020B0604020202020204" pitchFamily="34" charset="0"/>
              </a:rPr>
              <a:t>Problem</a:t>
            </a:r>
            <a:r>
              <a:rPr lang="en-US" sz="2400" dirty="0">
                <a:solidFill>
                  <a:srgbClr val="C00000"/>
                </a:solidFill>
                <a:latin typeface="Arial" panose="020B0604020202020204" pitchFamily="34" charset="0"/>
                <a:cs typeface="Arial" panose="020B0604020202020204" pitchFamily="34" charset="0"/>
              </a:rPr>
              <a:t>: Identifying and tracking people</a:t>
            </a:r>
          </a:p>
        </p:txBody>
      </p:sp>
    </p:spTree>
    <p:extLst>
      <p:ext uri="{BB962C8B-B14F-4D97-AF65-F5344CB8AC3E}">
        <p14:creationId xmlns:p14="http://schemas.microsoft.com/office/powerpoint/2010/main" val="2166445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1C22B3E-D209-4738-A237-A78F31219273}" type="slidenum">
              <a:rPr lang="en-US" smtClean="0"/>
              <a:pPr/>
              <a:t>6</a:t>
            </a:fld>
            <a:endParaRPr lang="en-US" dirty="0"/>
          </a:p>
        </p:txBody>
      </p:sp>
      <p:grpSp>
        <p:nvGrpSpPr>
          <p:cNvPr id="2" name="Group 1">
            <a:extLst>
              <a:ext uri="{FF2B5EF4-FFF2-40B4-BE49-F238E27FC236}">
                <a16:creationId xmlns:a16="http://schemas.microsoft.com/office/drawing/2014/main" id="{42420382-DE7D-D24B-A0A6-C955FD2DC348}"/>
              </a:ext>
            </a:extLst>
          </p:cNvPr>
          <p:cNvGrpSpPr/>
          <p:nvPr/>
        </p:nvGrpSpPr>
        <p:grpSpPr>
          <a:xfrm>
            <a:off x="1717284" y="1684578"/>
            <a:ext cx="2575120" cy="4066747"/>
            <a:chOff x="193285" y="1141358"/>
            <a:chExt cx="2575120" cy="4066747"/>
          </a:xfrm>
        </p:grpSpPr>
        <p:pic>
          <p:nvPicPr>
            <p:cNvPr id="5" name="Picture 4">
              <a:extLst>
                <a:ext uri="{FF2B5EF4-FFF2-40B4-BE49-F238E27FC236}">
                  <a16:creationId xmlns:a16="http://schemas.microsoft.com/office/drawing/2014/main" id="{38E5B29D-345F-D747-AF3F-F4C45FEDDCF3}"/>
                </a:ext>
              </a:extLst>
            </p:cNvPr>
            <p:cNvPicPr>
              <a:picLocks noChangeAspect="1"/>
            </p:cNvPicPr>
            <p:nvPr/>
          </p:nvPicPr>
          <p:blipFill>
            <a:blip r:embed="rId2"/>
            <a:stretch>
              <a:fillRect/>
            </a:stretch>
          </p:blipFill>
          <p:spPr>
            <a:xfrm>
              <a:off x="193285" y="1141358"/>
              <a:ext cx="2338380" cy="4066747"/>
            </a:xfrm>
            <a:prstGeom prst="rect">
              <a:avLst/>
            </a:prstGeom>
          </p:spPr>
        </p:pic>
        <p:pic>
          <p:nvPicPr>
            <p:cNvPr id="8" name="Picture 2" descr="Toro PSS-KIT Precision Wireless Soil Sensor and Receiver Kit">
              <a:extLst>
                <a:ext uri="{FF2B5EF4-FFF2-40B4-BE49-F238E27FC236}">
                  <a16:creationId xmlns:a16="http://schemas.microsoft.com/office/drawing/2014/main" id="{872C6A83-17CF-B849-907A-C882BF878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16" y="3813312"/>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oro PSS-KIT Precision Wireless Soil Sensor and Receiver Kit">
              <a:extLst>
                <a:ext uri="{FF2B5EF4-FFF2-40B4-BE49-F238E27FC236}">
                  <a16:creationId xmlns:a16="http://schemas.microsoft.com/office/drawing/2014/main" id="{47EE2EAC-E3C0-B542-9635-DB2230EB65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75" y="3515139"/>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Toro PSS-KIT Precision Wireless Soil Sensor and Receiver Kit">
              <a:extLst>
                <a:ext uri="{FF2B5EF4-FFF2-40B4-BE49-F238E27FC236}">
                  <a16:creationId xmlns:a16="http://schemas.microsoft.com/office/drawing/2014/main" id="{69DD344E-6C08-4B40-9CE8-FF2FC5901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033" y="3159613"/>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oro PSS-KIT Precision Wireless Soil Sensor and Receiver Kit">
              <a:extLst>
                <a:ext uri="{FF2B5EF4-FFF2-40B4-BE49-F238E27FC236}">
                  <a16:creationId xmlns:a16="http://schemas.microsoft.com/office/drawing/2014/main" id="{39C5008F-F5F3-8049-B2C4-2F3267BA9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2990" y="3864836"/>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oro PSS-KIT Precision Wireless Soil Sensor and Receiver Kit">
              <a:extLst>
                <a:ext uri="{FF2B5EF4-FFF2-40B4-BE49-F238E27FC236}">
                  <a16:creationId xmlns:a16="http://schemas.microsoft.com/office/drawing/2014/main" id="{650B4544-8E3A-0E47-941D-53F9A90B0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698" y="3220904"/>
              <a:ext cx="122583" cy="1225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Toro PSS-KIT Precision Wireless Soil Sensor and Receiver Kit">
              <a:extLst>
                <a:ext uri="{FF2B5EF4-FFF2-40B4-BE49-F238E27FC236}">
                  <a16:creationId xmlns:a16="http://schemas.microsoft.com/office/drawing/2014/main" id="{B29929A6-6040-CE4D-9FDA-97CCFBDEF1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19398" y="4049724"/>
              <a:ext cx="849007" cy="849007"/>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4A6BB3F-4F28-4B42-885D-5D1AF36137AC}"/>
                </a:ext>
              </a:extLst>
            </p:cNvPr>
            <p:cNvSpPr txBox="1"/>
            <p:nvPr/>
          </p:nvSpPr>
          <p:spPr>
            <a:xfrm>
              <a:off x="1725072" y="2769305"/>
              <a:ext cx="886781" cy="369332"/>
            </a:xfrm>
            <a:prstGeom prst="rect">
              <a:avLst/>
            </a:prstGeom>
            <a:noFill/>
          </p:spPr>
          <p:txBody>
            <a:bodyPr wrap="none" rtlCol="0">
              <a:spAutoFit/>
            </a:bodyPr>
            <a:lstStyle/>
            <a:p>
              <a:r>
                <a:rPr lang="en-US" b="1" dirty="0"/>
                <a:t>camera</a:t>
              </a:r>
            </a:p>
          </p:txBody>
        </p:sp>
      </p:grpSp>
      <p:sp>
        <p:nvSpPr>
          <p:cNvPr id="16" name="TextBox 15">
            <a:extLst>
              <a:ext uri="{FF2B5EF4-FFF2-40B4-BE49-F238E27FC236}">
                <a16:creationId xmlns:a16="http://schemas.microsoft.com/office/drawing/2014/main" id="{1371EB28-5444-BC45-A51B-982B05B3E2BD}"/>
              </a:ext>
            </a:extLst>
          </p:cNvPr>
          <p:cNvSpPr txBox="1"/>
          <p:nvPr/>
        </p:nvSpPr>
        <p:spPr>
          <a:xfrm>
            <a:off x="4292405" y="1999267"/>
            <a:ext cx="6338863" cy="830997"/>
          </a:xfrm>
          <a:prstGeom prst="rect">
            <a:avLst/>
          </a:prstGeom>
          <a:noFill/>
          <a:ln>
            <a:noFill/>
          </a:ln>
        </p:spPr>
        <p:txBody>
          <a:bodyPr wrap="square" rtlCol="0">
            <a:spAutoFit/>
          </a:bodyPr>
          <a:lstStyle/>
          <a:p>
            <a:r>
              <a:rPr lang="en-US" altLang="en-US" sz="2400" u="sng" dirty="0">
                <a:solidFill>
                  <a:srgbClr val="003EFF"/>
                </a:solidFill>
                <a:ea typeface="ＭＳ Ｐゴシック" panose="020B0600070205080204" pitchFamily="34" charset="-128"/>
              </a:rPr>
              <a:t>Task</a:t>
            </a:r>
            <a:r>
              <a:rPr lang="en-US" altLang="en-US" sz="2400" dirty="0">
                <a:solidFill>
                  <a:srgbClr val="003EFF"/>
                </a:solidFill>
                <a:ea typeface="ＭＳ Ｐゴシック" panose="020B0600070205080204" pitchFamily="34" charset="-128"/>
              </a:rPr>
              <a:t>: Smart irrigation, fertilizer application, crop disease prevention, locating weeds, …</a:t>
            </a:r>
          </a:p>
        </p:txBody>
      </p:sp>
      <p:sp>
        <p:nvSpPr>
          <p:cNvPr id="17" name="TextBox 16">
            <a:extLst>
              <a:ext uri="{FF2B5EF4-FFF2-40B4-BE49-F238E27FC236}">
                <a16:creationId xmlns:a16="http://schemas.microsoft.com/office/drawing/2014/main" id="{410836D7-42E0-9B43-8CA7-3DA18F1F053D}"/>
              </a:ext>
            </a:extLst>
          </p:cNvPr>
          <p:cNvSpPr txBox="1"/>
          <p:nvPr/>
        </p:nvSpPr>
        <p:spPr>
          <a:xfrm>
            <a:off x="4292404" y="3015829"/>
            <a:ext cx="6065008" cy="830997"/>
          </a:xfrm>
          <a:prstGeom prst="rect">
            <a:avLst/>
          </a:prstGeom>
          <a:noFill/>
          <a:ln>
            <a:noFill/>
          </a:ln>
        </p:spPr>
        <p:txBody>
          <a:bodyPr wrap="square" rtlCol="0">
            <a:spAutoFit/>
          </a:bodyPr>
          <a:lstStyle/>
          <a:p>
            <a:r>
              <a:rPr lang="en-US" altLang="en-US" sz="2400" u="sng" dirty="0">
                <a:solidFill>
                  <a:srgbClr val="003EFF"/>
                </a:solidFill>
                <a:ea typeface="ＭＳ Ｐゴシック" panose="020B0600070205080204" pitchFamily="34" charset="-128"/>
              </a:rPr>
              <a:t>Data</a:t>
            </a:r>
            <a:r>
              <a:rPr lang="en-US" altLang="en-US" sz="2400" dirty="0">
                <a:solidFill>
                  <a:srgbClr val="003EFF"/>
                </a:solidFill>
                <a:ea typeface="ＭＳ Ｐゴシック" panose="020B0600070205080204" pitchFamily="34" charset="-128"/>
              </a:rPr>
              <a:t>: Large volume, multiple sources, hybrid, location-specific, limited lifetime</a:t>
            </a:r>
          </a:p>
        </p:txBody>
      </p:sp>
      <p:sp>
        <p:nvSpPr>
          <p:cNvPr id="18" name="TextBox 17">
            <a:extLst>
              <a:ext uri="{FF2B5EF4-FFF2-40B4-BE49-F238E27FC236}">
                <a16:creationId xmlns:a16="http://schemas.microsoft.com/office/drawing/2014/main" id="{6EE682AF-1CD2-B847-810B-1F3B3341DEBF}"/>
              </a:ext>
            </a:extLst>
          </p:cNvPr>
          <p:cNvSpPr txBox="1"/>
          <p:nvPr/>
        </p:nvSpPr>
        <p:spPr>
          <a:xfrm>
            <a:off x="4419266" y="4186449"/>
            <a:ext cx="6032811" cy="1569660"/>
          </a:xfrm>
          <a:prstGeom prst="rect">
            <a:avLst/>
          </a:prstGeom>
          <a:noFill/>
          <a:ln>
            <a:solidFill>
              <a:srgbClr val="00B050"/>
            </a:solidFill>
          </a:ln>
        </p:spPr>
        <p:txBody>
          <a:bodyPr wrap="square" rtlCol="0">
            <a:spAutoFit/>
          </a:bodyPr>
          <a:lstStyle/>
          <a:p>
            <a:r>
              <a:rPr lang="en-US" altLang="en-US" sz="2400" u="sng" dirty="0">
                <a:solidFill>
                  <a:srgbClr val="00B050"/>
                </a:solidFill>
                <a:ea typeface="ＭＳ Ｐゴシック" panose="020B0600070205080204" pitchFamily="34" charset="-128"/>
              </a:rPr>
              <a:t>Computation</a:t>
            </a:r>
            <a:r>
              <a:rPr lang="en-US" altLang="en-US" sz="2400" dirty="0">
                <a:solidFill>
                  <a:srgbClr val="00B050"/>
                </a:solidFill>
                <a:ea typeface="ＭＳ Ｐゴシック" panose="020B0600070205080204" pitchFamily="34" charset="-128"/>
              </a:rPr>
              <a:t>: Pattern recognition, anomaly detection</a:t>
            </a:r>
          </a:p>
          <a:p>
            <a:r>
              <a:rPr lang="en-US" altLang="en-US" sz="2400" u="sng" dirty="0">
                <a:solidFill>
                  <a:srgbClr val="00B050"/>
                </a:solidFill>
                <a:ea typeface="ＭＳ Ｐゴシック" panose="020B0600070205080204" pitchFamily="34" charset="-128"/>
              </a:rPr>
              <a:t>Requirements</a:t>
            </a:r>
            <a:r>
              <a:rPr lang="en-US" altLang="en-US" sz="2400" dirty="0">
                <a:solidFill>
                  <a:srgbClr val="00B050"/>
                </a:solidFill>
                <a:ea typeface="ＭＳ Ｐゴシック" panose="020B0600070205080204" pitchFamily="34" charset="-128"/>
              </a:rPr>
              <a:t>: Compute intensive, context aware, near real time</a:t>
            </a:r>
          </a:p>
        </p:txBody>
      </p:sp>
      <p:sp>
        <p:nvSpPr>
          <p:cNvPr id="19" name="TextBox 18">
            <a:extLst>
              <a:ext uri="{FF2B5EF4-FFF2-40B4-BE49-F238E27FC236}">
                <a16:creationId xmlns:a16="http://schemas.microsoft.com/office/drawing/2014/main" id="{40A8B2B6-EF0C-3E4D-8ACE-65329B535C28}"/>
              </a:ext>
            </a:extLst>
          </p:cNvPr>
          <p:cNvSpPr txBox="1"/>
          <p:nvPr/>
        </p:nvSpPr>
        <p:spPr>
          <a:xfrm>
            <a:off x="1641269" y="899298"/>
            <a:ext cx="3864199" cy="461665"/>
          </a:xfrm>
          <a:prstGeom prst="rect">
            <a:avLst/>
          </a:prstGeom>
          <a:noFill/>
        </p:spPr>
        <p:txBody>
          <a:bodyPr wrap="none" rtlCol="0">
            <a:spAutoFit/>
          </a:bodyPr>
          <a:lstStyle/>
          <a:p>
            <a:r>
              <a:rPr lang="en-US" sz="2400" u="sng" dirty="0">
                <a:solidFill>
                  <a:srgbClr val="C00000"/>
                </a:solidFill>
                <a:latin typeface="Arial" panose="020B0604020202020204" pitchFamily="34" charset="0"/>
                <a:cs typeface="Arial" panose="020B0604020202020204" pitchFamily="34" charset="0"/>
              </a:rPr>
              <a:t>Problem</a:t>
            </a:r>
            <a:r>
              <a:rPr lang="en-US" sz="2400" dirty="0">
                <a:solidFill>
                  <a:srgbClr val="C00000"/>
                </a:solidFill>
                <a:latin typeface="Arial" panose="020B0604020202020204" pitchFamily="34" charset="0"/>
                <a:cs typeface="Arial" panose="020B0604020202020204" pitchFamily="34" charset="0"/>
              </a:rPr>
              <a:t>: Smart Agriculture</a:t>
            </a:r>
          </a:p>
        </p:txBody>
      </p:sp>
    </p:spTree>
    <p:extLst>
      <p:ext uri="{BB962C8B-B14F-4D97-AF65-F5344CB8AC3E}">
        <p14:creationId xmlns:p14="http://schemas.microsoft.com/office/powerpoint/2010/main" val="28180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01C22B3E-D209-4738-A237-A78F31219273}" type="slidenum">
              <a:rPr lang="en-US" smtClean="0"/>
              <a:pPr/>
              <a:t>7</a:t>
            </a:fld>
            <a:endParaRPr lang="en-US" dirty="0"/>
          </a:p>
        </p:txBody>
      </p:sp>
      <p:grpSp>
        <p:nvGrpSpPr>
          <p:cNvPr id="2" name="Group 1">
            <a:extLst>
              <a:ext uri="{FF2B5EF4-FFF2-40B4-BE49-F238E27FC236}">
                <a16:creationId xmlns:a16="http://schemas.microsoft.com/office/drawing/2014/main" id="{C1516D09-EB41-F64F-82A5-F65AF2C507F8}"/>
              </a:ext>
            </a:extLst>
          </p:cNvPr>
          <p:cNvGrpSpPr/>
          <p:nvPr/>
        </p:nvGrpSpPr>
        <p:grpSpPr>
          <a:xfrm>
            <a:off x="1640950" y="1550095"/>
            <a:ext cx="3789831" cy="3436065"/>
            <a:chOff x="913299" y="716665"/>
            <a:chExt cx="5836810" cy="4928761"/>
          </a:xfrm>
        </p:grpSpPr>
        <p:grpSp>
          <p:nvGrpSpPr>
            <p:cNvPr id="19" name="Group 18">
              <a:extLst>
                <a:ext uri="{FF2B5EF4-FFF2-40B4-BE49-F238E27FC236}">
                  <a16:creationId xmlns:a16="http://schemas.microsoft.com/office/drawing/2014/main" id="{F3383520-54AF-D44B-9D0B-40A3C20BE85A}"/>
                </a:ext>
              </a:extLst>
            </p:cNvPr>
            <p:cNvGrpSpPr/>
            <p:nvPr/>
          </p:nvGrpSpPr>
          <p:grpSpPr>
            <a:xfrm>
              <a:off x="913299" y="716665"/>
              <a:ext cx="5836810" cy="4928761"/>
              <a:chOff x="3248995" y="686847"/>
              <a:chExt cx="5836810" cy="4928761"/>
            </a:xfrm>
          </p:grpSpPr>
          <p:sp>
            <p:nvSpPr>
              <p:cNvPr id="20" name="Oval 19">
                <a:extLst>
                  <a:ext uri="{FF2B5EF4-FFF2-40B4-BE49-F238E27FC236}">
                    <a16:creationId xmlns:a16="http://schemas.microsoft.com/office/drawing/2014/main" id="{BB06ED07-11BD-9542-BC32-AD44FEDB23BF}"/>
                  </a:ext>
                </a:extLst>
              </p:cNvPr>
              <p:cNvSpPr/>
              <p:nvPr/>
            </p:nvSpPr>
            <p:spPr>
              <a:xfrm>
                <a:off x="3819939" y="1103243"/>
                <a:ext cx="4552122" cy="451236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C473DB9-539C-6242-8554-16F62BCE07CB}"/>
                  </a:ext>
                </a:extLst>
              </p:cNvPr>
              <p:cNvSpPr txBox="1"/>
              <p:nvPr/>
            </p:nvSpPr>
            <p:spPr>
              <a:xfrm>
                <a:off x="3355334" y="2990094"/>
                <a:ext cx="1282603" cy="529777"/>
              </a:xfrm>
              <a:prstGeom prst="rect">
                <a:avLst/>
              </a:prstGeom>
              <a:noFill/>
            </p:spPr>
            <p:txBody>
              <a:bodyPr wrap="none" rtlCol="0">
                <a:spAutoFit/>
              </a:bodyPr>
              <a:lstStyle/>
              <a:p>
                <a:r>
                  <a:rPr lang="en-US" b="1" dirty="0"/>
                  <a:t>Energy</a:t>
                </a:r>
              </a:p>
            </p:txBody>
          </p:sp>
          <p:sp>
            <p:nvSpPr>
              <p:cNvPr id="22" name="TextBox 21">
                <a:extLst>
                  <a:ext uri="{FF2B5EF4-FFF2-40B4-BE49-F238E27FC236}">
                    <a16:creationId xmlns:a16="http://schemas.microsoft.com/office/drawing/2014/main" id="{F1A34AF6-9E2A-384B-A7D9-88BF245B1206}"/>
                  </a:ext>
                </a:extLst>
              </p:cNvPr>
              <p:cNvSpPr txBox="1"/>
              <p:nvPr/>
            </p:nvSpPr>
            <p:spPr>
              <a:xfrm>
                <a:off x="7384139" y="3043518"/>
                <a:ext cx="1622511" cy="529777"/>
              </a:xfrm>
              <a:prstGeom prst="rect">
                <a:avLst/>
              </a:prstGeom>
              <a:noFill/>
            </p:spPr>
            <p:txBody>
              <a:bodyPr wrap="none" rtlCol="0">
                <a:spAutoFit/>
              </a:bodyPr>
              <a:lstStyle/>
              <a:p>
                <a:r>
                  <a:rPr lang="en-US" b="1" dirty="0"/>
                  <a:t>Buildings</a:t>
                </a:r>
              </a:p>
            </p:txBody>
          </p:sp>
          <p:sp>
            <p:nvSpPr>
              <p:cNvPr id="23" name="TextBox 22">
                <a:extLst>
                  <a:ext uri="{FF2B5EF4-FFF2-40B4-BE49-F238E27FC236}">
                    <a16:creationId xmlns:a16="http://schemas.microsoft.com/office/drawing/2014/main" id="{A23BB0E3-E00B-CF4B-AEA1-322B0821F9B0}"/>
                  </a:ext>
                </a:extLst>
              </p:cNvPr>
              <p:cNvSpPr txBox="1"/>
              <p:nvPr/>
            </p:nvSpPr>
            <p:spPr>
              <a:xfrm>
                <a:off x="5587113" y="1457691"/>
                <a:ext cx="1189775" cy="529777"/>
              </a:xfrm>
              <a:prstGeom prst="rect">
                <a:avLst/>
              </a:prstGeom>
              <a:noFill/>
            </p:spPr>
            <p:txBody>
              <a:bodyPr wrap="none" rtlCol="0">
                <a:spAutoFit/>
              </a:bodyPr>
              <a:lstStyle/>
              <a:p>
                <a:r>
                  <a:rPr lang="en-US" b="1" dirty="0"/>
                  <a:t>Water</a:t>
                </a:r>
              </a:p>
            </p:txBody>
          </p:sp>
          <p:sp>
            <p:nvSpPr>
              <p:cNvPr id="24" name="TextBox 4">
                <a:extLst>
                  <a:ext uri="{FF2B5EF4-FFF2-40B4-BE49-F238E27FC236}">
                    <a16:creationId xmlns:a16="http://schemas.microsoft.com/office/drawing/2014/main" id="{390AEC55-EF10-BD4C-8E9A-1D5E9FBCDE8F}"/>
                  </a:ext>
                </a:extLst>
              </p:cNvPr>
              <p:cNvSpPr txBox="1"/>
              <p:nvPr/>
            </p:nvSpPr>
            <p:spPr>
              <a:xfrm>
                <a:off x="3594186" y="4956060"/>
                <a:ext cx="1526227" cy="529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Mobility</a:t>
                </a:r>
              </a:p>
            </p:txBody>
          </p:sp>
          <p:pic>
            <p:nvPicPr>
              <p:cNvPr id="25" name="Picture 8" descr="C40 : Building Energy 2020 Programme">
                <a:extLst>
                  <a:ext uri="{FF2B5EF4-FFF2-40B4-BE49-F238E27FC236}">
                    <a16:creationId xmlns:a16="http://schemas.microsoft.com/office/drawing/2014/main" id="{638D3898-CE17-7942-8CAD-27222DE9C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4712" y="2441770"/>
                <a:ext cx="1183861" cy="66592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2020 Basin Sink Faucet Bathroom Water Mixer Water Tap Bath Brass Mixer Tap  Wash Basin Taps Bathroom Contemporary From Harriete, $26.58 | DHgate.Com">
                <a:extLst>
                  <a:ext uri="{FF2B5EF4-FFF2-40B4-BE49-F238E27FC236}">
                    <a16:creationId xmlns:a16="http://schemas.microsoft.com/office/drawing/2014/main" id="{84897156-536A-AB40-89A0-3C8F117F82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764" y="686847"/>
                <a:ext cx="832792" cy="83279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Top Public Safety Blogs - Kova Corp">
                <a:extLst>
                  <a:ext uri="{FF2B5EF4-FFF2-40B4-BE49-F238E27FC236}">
                    <a16:creationId xmlns:a16="http://schemas.microsoft.com/office/drawing/2014/main" id="{2A96E362-B7F3-814C-ACEC-09A98A6CD8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2960" y="4276493"/>
                <a:ext cx="1109870" cy="66592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Advanced Energy Storage Technologies | Energy Storage Association">
                <a:extLst>
                  <a:ext uri="{FF2B5EF4-FFF2-40B4-BE49-F238E27FC236}">
                    <a16:creationId xmlns:a16="http://schemas.microsoft.com/office/drawing/2014/main" id="{7073AEA3-DFC3-E94A-873C-F1A0EFDBE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995" y="2560118"/>
                <a:ext cx="1508870" cy="54757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6" descr="Transportation Clipart - Download Free Vectors, Clipart Graphics &amp; Vector  Art">
                <a:extLst>
                  <a:ext uri="{FF2B5EF4-FFF2-40B4-BE49-F238E27FC236}">
                    <a16:creationId xmlns:a16="http://schemas.microsoft.com/office/drawing/2014/main" id="{EB67773E-CF7A-CD4A-87A4-3259486F74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8065" y="4348624"/>
                <a:ext cx="939800" cy="659263"/>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D5F8EA5-FB37-4749-9AFF-4178C72E877B}"/>
                  </a:ext>
                </a:extLst>
              </p:cNvPr>
              <p:cNvSpPr txBox="1"/>
              <p:nvPr/>
            </p:nvSpPr>
            <p:spPr>
              <a:xfrm>
                <a:off x="6940594" y="4860786"/>
                <a:ext cx="2145211" cy="529777"/>
              </a:xfrm>
              <a:prstGeom prst="rect">
                <a:avLst/>
              </a:prstGeom>
              <a:noFill/>
            </p:spPr>
            <p:txBody>
              <a:bodyPr wrap="none" rtlCol="0">
                <a:spAutoFit/>
              </a:bodyPr>
              <a:lstStyle/>
              <a:p>
                <a:r>
                  <a:rPr lang="en-US" b="1" dirty="0"/>
                  <a:t>Public safety</a:t>
                </a:r>
              </a:p>
            </p:txBody>
          </p:sp>
        </p:grpSp>
        <p:pic>
          <p:nvPicPr>
            <p:cNvPr id="31" name="Picture 18" descr="Human Outline Clipart - Male Stick Figure Png, Cliparts &amp; Cartoons - Jing.fm">
              <a:extLst>
                <a:ext uri="{FF2B5EF4-FFF2-40B4-BE49-F238E27FC236}">
                  <a16:creationId xmlns:a16="http://schemas.microsoft.com/office/drawing/2014/main" id="{8425A566-4CA9-AE46-9D44-0A0303DDF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3422" y="4173401"/>
              <a:ext cx="382589" cy="68547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Human Outline Clipart - Male Stick Figure Png, Cliparts &amp; Cartoons - Jing.fm">
              <a:extLst>
                <a:ext uri="{FF2B5EF4-FFF2-40B4-BE49-F238E27FC236}">
                  <a16:creationId xmlns:a16="http://schemas.microsoft.com/office/drawing/2014/main" id="{806728F3-811F-1543-9466-DF92CCF0D8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2310" y="2471588"/>
              <a:ext cx="382589" cy="68547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descr="Female, human, lady, people, person, woman icon">
              <a:extLst>
                <a:ext uri="{FF2B5EF4-FFF2-40B4-BE49-F238E27FC236}">
                  <a16:creationId xmlns:a16="http://schemas.microsoft.com/office/drawing/2014/main" id="{D4D53FC3-E5C3-9045-9D18-696E314B12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8307" y="2967770"/>
              <a:ext cx="612763" cy="6127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Female, human, lady, people, person, woman icon">
              <a:extLst>
                <a:ext uri="{FF2B5EF4-FFF2-40B4-BE49-F238E27FC236}">
                  <a16:creationId xmlns:a16="http://schemas.microsoft.com/office/drawing/2014/main" id="{5317133C-0A1A-9843-A9EC-EDD1308367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9554" y="3703760"/>
              <a:ext cx="612763" cy="612763"/>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325F4AAA-0A60-3448-8850-418D3EBDCDCA}"/>
              </a:ext>
            </a:extLst>
          </p:cNvPr>
          <p:cNvSpPr txBox="1"/>
          <p:nvPr/>
        </p:nvSpPr>
        <p:spPr>
          <a:xfrm>
            <a:off x="5645249" y="1630612"/>
            <a:ext cx="4704876" cy="1200329"/>
          </a:xfrm>
          <a:prstGeom prst="rect">
            <a:avLst/>
          </a:prstGeom>
          <a:noFill/>
          <a:ln>
            <a:noFill/>
          </a:ln>
        </p:spPr>
        <p:txBody>
          <a:bodyPr wrap="square" rtlCol="0">
            <a:spAutoFit/>
          </a:bodyPr>
          <a:lstStyle/>
          <a:p>
            <a:r>
              <a:rPr lang="en-US" altLang="en-US" sz="2400" u="sng" dirty="0">
                <a:solidFill>
                  <a:srgbClr val="003EFF"/>
                </a:solidFill>
                <a:ea typeface="ＭＳ Ｐゴシック" panose="020B0600070205080204" pitchFamily="34" charset="-128"/>
              </a:rPr>
              <a:t>Task</a:t>
            </a:r>
            <a:r>
              <a:rPr lang="en-US" altLang="en-US" sz="2400" dirty="0">
                <a:solidFill>
                  <a:srgbClr val="003EFF"/>
                </a:solidFill>
                <a:ea typeface="ＭＳ Ｐゴシック" panose="020B0600070205080204" pitchFamily="34" charset="-128"/>
              </a:rPr>
              <a:t>: Optimal water and energy distribution, traffic management, smart buildings, public safety, …</a:t>
            </a:r>
          </a:p>
        </p:txBody>
      </p:sp>
      <p:sp>
        <p:nvSpPr>
          <p:cNvPr id="36" name="TextBox 35">
            <a:extLst>
              <a:ext uri="{FF2B5EF4-FFF2-40B4-BE49-F238E27FC236}">
                <a16:creationId xmlns:a16="http://schemas.microsoft.com/office/drawing/2014/main" id="{D1BF4E61-774E-FA48-AB24-E2874F8C81B0}"/>
              </a:ext>
            </a:extLst>
          </p:cNvPr>
          <p:cNvSpPr txBox="1"/>
          <p:nvPr/>
        </p:nvSpPr>
        <p:spPr>
          <a:xfrm>
            <a:off x="5646463" y="3395940"/>
            <a:ext cx="4703662" cy="1200329"/>
          </a:xfrm>
          <a:prstGeom prst="rect">
            <a:avLst/>
          </a:prstGeom>
          <a:noFill/>
          <a:ln>
            <a:noFill/>
          </a:ln>
        </p:spPr>
        <p:txBody>
          <a:bodyPr wrap="square" rtlCol="0">
            <a:spAutoFit/>
          </a:bodyPr>
          <a:lstStyle/>
          <a:p>
            <a:r>
              <a:rPr lang="en-US" altLang="en-US" sz="2400" u="sng" dirty="0">
                <a:solidFill>
                  <a:srgbClr val="003EFF"/>
                </a:solidFill>
                <a:ea typeface="ＭＳ Ｐゴシック" panose="020B0600070205080204" pitchFamily="34" charset="-128"/>
              </a:rPr>
              <a:t>Data</a:t>
            </a:r>
            <a:r>
              <a:rPr lang="en-US" altLang="en-US" sz="2400" dirty="0">
                <a:solidFill>
                  <a:srgbClr val="003EFF"/>
                </a:solidFill>
                <a:ea typeface="ＭＳ Ｐゴシック" panose="020B0600070205080204" pitchFamily="34" charset="-128"/>
              </a:rPr>
              <a:t>: Large volume, multiple sources, hybrid, location-specific, limited lifetime, privacy sensitive</a:t>
            </a:r>
          </a:p>
        </p:txBody>
      </p:sp>
      <p:sp>
        <p:nvSpPr>
          <p:cNvPr id="37" name="TextBox 36">
            <a:extLst>
              <a:ext uri="{FF2B5EF4-FFF2-40B4-BE49-F238E27FC236}">
                <a16:creationId xmlns:a16="http://schemas.microsoft.com/office/drawing/2014/main" id="{5ABC9358-A00F-EB40-B7E6-D12768405C57}"/>
              </a:ext>
            </a:extLst>
          </p:cNvPr>
          <p:cNvSpPr txBox="1"/>
          <p:nvPr/>
        </p:nvSpPr>
        <p:spPr>
          <a:xfrm>
            <a:off x="1884960" y="5080783"/>
            <a:ext cx="8239099" cy="1200329"/>
          </a:xfrm>
          <a:prstGeom prst="rect">
            <a:avLst/>
          </a:prstGeom>
          <a:noFill/>
          <a:ln>
            <a:solidFill>
              <a:srgbClr val="00B050"/>
            </a:solidFill>
          </a:ln>
        </p:spPr>
        <p:txBody>
          <a:bodyPr wrap="square" rtlCol="0">
            <a:spAutoFit/>
          </a:bodyPr>
          <a:lstStyle/>
          <a:p>
            <a:r>
              <a:rPr lang="en-US" altLang="en-US" sz="2400" u="sng" dirty="0">
                <a:solidFill>
                  <a:srgbClr val="00B050"/>
                </a:solidFill>
                <a:ea typeface="ＭＳ Ｐゴシック" panose="020B0600070205080204" pitchFamily="34" charset="-128"/>
              </a:rPr>
              <a:t>Computation</a:t>
            </a:r>
            <a:r>
              <a:rPr lang="en-US" altLang="en-US" sz="2400" dirty="0">
                <a:solidFill>
                  <a:srgbClr val="00B050"/>
                </a:solidFill>
                <a:ea typeface="ＭＳ Ｐゴシック" panose="020B0600070205080204" pitchFamily="34" charset="-128"/>
              </a:rPr>
              <a:t>: Optimization, anomaly detection, context aware</a:t>
            </a:r>
          </a:p>
          <a:p>
            <a:r>
              <a:rPr lang="en-US" altLang="en-US" sz="2400" u="sng" dirty="0">
                <a:solidFill>
                  <a:srgbClr val="00B050"/>
                </a:solidFill>
                <a:ea typeface="ＭＳ Ｐゴシック" panose="020B0600070205080204" pitchFamily="34" charset="-128"/>
              </a:rPr>
              <a:t>Requirements</a:t>
            </a:r>
            <a:r>
              <a:rPr lang="en-US" altLang="en-US" sz="2400" dirty="0">
                <a:solidFill>
                  <a:srgbClr val="00B050"/>
                </a:solidFill>
                <a:ea typeface="ＭＳ Ｐゴシック" panose="020B0600070205080204" pitchFamily="34" charset="-128"/>
              </a:rPr>
              <a:t>: Compute intensive, context aware, real or near real time, privacy preserving</a:t>
            </a:r>
          </a:p>
        </p:txBody>
      </p:sp>
      <p:sp>
        <p:nvSpPr>
          <p:cNvPr id="38" name="TextBox 37">
            <a:extLst>
              <a:ext uri="{FF2B5EF4-FFF2-40B4-BE49-F238E27FC236}">
                <a16:creationId xmlns:a16="http://schemas.microsoft.com/office/drawing/2014/main" id="{E4DDF059-3C3F-5B4C-8D32-0133CA30E1D4}"/>
              </a:ext>
            </a:extLst>
          </p:cNvPr>
          <p:cNvSpPr txBox="1"/>
          <p:nvPr/>
        </p:nvSpPr>
        <p:spPr>
          <a:xfrm>
            <a:off x="1640950" y="688212"/>
            <a:ext cx="5713424" cy="461665"/>
          </a:xfrm>
          <a:prstGeom prst="rect">
            <a:avLst/>
          </a:prstGeom>
          <a:noFill/>
        </p:spPr>
        <p:txBody>
          <a:bodyPr wrap="none" rtlCol="0">
            <a:spAutoFit/>
          </a:bodyPr>
          <a:lstStyle/>
          <a:p>
            <a:r>
              <a:rPr lang="en-US" sz="2400" u="sng" dirty="0">
                <a:solidFill>
                  <a:srgbClr val="C00000"/>
                </a:solidFill>
                <a:latin typeface="Arial" panose="020B0604020202020204" pitchFamily="34" charset="0"/>
                <a:cs typeface="Arial" panose="020B0604020202020204" pitchFamily="34" charset="0"/>
              </a:rPr>
              <a:t>Problem</a:t>
            </a:r>
            <a:r>
              <a:rPr lang="en-US" sz="2400" dirty="0">
                <a:solidFill>
                  <a:srgbClr val="C00000"/>
                </a:solidFill>
                <a:latin typeface="Arial" panose="020B0604020202020204" pitchFamily="34" charset="0"/>
                <a:cs typeface="Arial" panose="020B0604020202020204" pitchFamily="34" charset="0"/>
              </a:rPr>
              <a:t>: Management of city operations</a:t>
            </a:r>
          </a:p>
        </p:txBody>
      </p:sp>
    </p:spTree>
    <p:extLst>
      <p:ext uri="{BB962C8B-B14F-4D97-AF65-F5344CB8AC3E}">
        <p14:creationId xmlns:p14="http://schemas.microsoft.com/office/powerpoint/2010/main" val="304286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45B4FC-67A6-3898-CDCD-42154DCE8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6940" y="2819571"/>
            <a:ext cx="747712"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8847EBC-9FAA-C13C-2CD6-4C66DC1BE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027" y="3178346"/>
            <a:ext cx="673100"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24063EE1-8C5F-BFB8-94FD-E4B9B5B10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4040" y="2557632"/>
            <a:ext cx="342900"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65CD9AD4-B59C-0170-B1E3-9F7D4E92EF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6165" y="2757658"/>
            <a:ext cx="7747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0D3450DC-A111-FFE8-C102-6E27371121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3828" y="1008233"/>
            <a:ext cx="430213"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DFB1D642-98AF-6A4E-7155-25C1DCBC27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2841" y="1011408"/>
            <a:ext cx="674687"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C0AE9577-0097-267A-701B-4C74989A8B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54103" y="3427582"/>
            <a:ext cx="5048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7C41AB87-5D76-63F6-2FF2-B33EA89708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790" y="2079796"/>
            <a:ext cx="6032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624EC694-C7E4-C7A4-A5C0-4B2BBF83A4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3440" y="2094083"/>
            <a:ext cx="122555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D7BDE6B9-60B5-174F-B9F9-E4E447977509}"/>
              </a:ext>
            </a:extLst>
          </p:cNvPr>
          <p:cNvSpPr txBox="1"/>
          <p:nvPr/>
        </p:nvSpPr>
        <p:spPr>
          <a:xfrm>
            <a:off x="6424065" y="2760832"/>
            <a:ext cx="1763712" cy="369888"/>
          </a:xfrm>
          <a:prstGeom prst="rect">
            <a:avLst/>
          </a:prstGeom>
          <a:noFill/>
        </p:spPr>
        <p:txBody>
          <a:bodyPr wrap="none">
            <a:spAutoFit/>
          </a:bodyPr>
          <a:lstStyle/>
          <a:p>
            <a:pPr>
              <a:defRPr/>
            </a:pPr>
            <a:r>
              <a:rPr lang="en-US" b="1" dirty="0">
                <a:solidFill>
                  <a:srgbClr val="0432FF"/>
                </a:solidFill>
              </a:rPr>
              <a:t>Autonomous car</a:t>
            </a:r>
          </a:p>
        </p:txBody>
      </p:sp>
      <p:sp>
        <p:nvSpPr>
          <p:cNvPr id="26" name="TextBox 25">
            <a:extLst>
              <a:ext uri="{FF2B5EF4-FFF2-40B4-BE49-F238E27FC236}">
                <a16:creationId xmlns:a16="http://schemas.microsoft.com/office/drawing/2014/main" id="{448B2853-3D5D-0249-B24F-E738807354B5}"/>
              </a:ext>
            </a:extLst>
          </p:cNvPr>
          <p:cNvSpPr txBox="1"/>
          <p:nvPr/>
        </p:nvSpPr>
        <p:spPr>
          <a:xfrm>
            <a:off x="8760865" y="3714921"/>
            <a:ext cx="1365250" cy="369887"/>
          </a:xfrm>
          <a:prstGeom prst="rect">
            <a:avLst/>
          </a:prstGeom>
          <a:noFill/>
        </p:spPr>
        <p:txBody>
          <a:bodyPr wrap="none">
            <a:spAutoFit/>
          </a:bodyPr>
          <a:lstStyle/>
          <a:p>
            <a:pPr>
              <a:defRPr/>
            </a:pPr>
            <a:r>
              <a:rPr lang="en-US" b="1">
                <a:solidFill>
                  <a:srgbClr val="0432FF"/>
                </a:solidFill>
              </a:rPr>
              <a:t>Smartphone</a:t>
            </a:r>
          </a:p>
        </p:txBody>
      </p:sp>
      <p:sp>
        <p:nvSpPr>
          <p:cNvPr id="27" name="TextBox 26">
            <a:extLst>
              <a:ext uri="{FF2B5EF4-FFF2-40B4-BE49-F238E27FC236}">
                <a16:creationId xmlns:a16="http://schemas.microsoft.com/office/drawing/2014/main" id="{5FE92052-442A-4349-97EC-5CB645758448}"/>
              </a:ext>
            </a:extLst>
          </p:cNvPr>
          <p:cNvSpPr txBox="1"/>
          <p:nvPr/>
        </p:nvSpPr>
        <p:spPr>
          <a:xfrm>
            <a:off x="8105228" y="3333920"/>
            <a:ext cx="760413" cy="368300"/>
          </a:xfrm>
          <a:prstGeom prst="rect">
            <a:avLst/>
          </a:prstGeom>
          <a:noFill/>
        </p:spPr>
        <p:txBody>
          <a:bodyPr wrap="none">
            <a:spAutoFit/>
          </a:bodyPr>
          <a:lstStyle/>
          <a:p>
            <a:pPr>
              <a:defRPr/>
            </a:pPr>
            <a:r>
              <a:rPr lang="en-US" b="1">
                <a:solidFill>
                  <a:srgbClr val="0432FF"/>
                </a:solidFill>
              </a:rPr>
              <a:t>Robot</a:t>
            </a:r>
          </a:p>
        </p:txBody>
      </p:sp>
      <p:sp>
        <p:nvSpPr>
          <p:cNvPr id="28" name="TextBox 27">
            <a:extLst>
              <a:ext uri="{FF2B5EF4-FFF2-40B4-BE49-F238E27FC236}">
                <a16:creationId xmlns:a16="http://schemas.microsoft.com/office/drawing/2014/main" id="{2B021F59-3513-4749-B24F-E8AD6737A099}"/>
              </a:ext>
            </a:extLst>
          </p:cNvPr>
          <p:cNvSpPr txBox="1"/>
          <p:nvPr/>
        </p:nvSpPr>
        <p:spPr>
          <a:xfrm>
            <a:off x="8052840" y="1347957"/>
            <a:ext cx="914400" cy="369888"/>
          </a:xfrm>
          <a:prstGeom prst="rect">
            <a:avLst/>
          </a:prstGeom>
          <a:noFill/>
        </p:spPr>
        <p:txBody>
          <a:bodyPr wrap="none">
            <a:spAutoFit/>
          </a:bodyPr>
          <a:lstStyle/>
          <a:p>
            <a:pPr>
              <a:defRPr/>
            </a:pPr>
            <a:r>
              <a:rPr lang="en-US" b="1" dirty="0">
                <a:solidFill>
                  <a:srgbClr val="0432FF"/>
                </a:solidFill>
              </a:rPr>
              <a:t>Camera</a:t>
            </a:r>
          </a:p>
        </p:txBody>
      </p:sp>
      <p:sp>
        <p:nvSpPr>
          <p:cNvPr id="30" name="TextBox 29">
            <a:extLst>
              <a:ext uri="{FF2B5EF4-FFF2-40B4-BE49-F238E27FC236}">
                <a16:creationId xmlns:a16="http://schemas.microsoft.com/office/drawing/2014/main" id="{7997A9CF-7DB8-A04D-B09A-BC484366B0E3}"/>
              </a:ext>
            </a:extLst>
          </p:cNvPr>
          <p:cNvSpPr txBox="1"/>
          <p:nvPr/>
        </p:nvSpPr>
        <p:spPr>
          <a:xfrm>
            <a:off x="8703716" y="1835321"/>
            <a:ext cx="1387475" cy="369887"/>
          </a:xfrm>
          <a:prstGeom prst="rect">
            <a:avLst/>
          </a:prstGeom>
          <a:noFill/>
        </p:spPr>
        <p:txBody>
          <a:bodyPr wrap="none">
            <a:spAutoFit/>
          </a:bodyPr>
          <a:lstStyle/>
          <a:p>
            <a:pPr>
              <a:defRPr/>
            </a:pPr>
            <a:r>
              <a:rPr lang="en-US" b="1" dirty="0">
                <a:solidFill>
                  <a:srgbClr val="0432FF"/>
                </a:solidFill>
              </a:rPr>
              <a:t>Smart watch</a:t>
            </a:r>
          </a:p>
        </p:txBody>
      </p:sp>
      <p:sp>
        <p:nvSpPr>
          <p:cNvPr id="31" name="TextBox 30">
            <a:extLst>
              <a:ext uri="{FF2B5EF4-FFF2-40B4-BE49-F238E27FC236}">
                <a16:creationId xmlns:a16="http://schemas.microsoft.com/office/drawing/2014/main" id="{EAB9567F-2E6A-3D44-A816-C7E3EFF7CD1A}"/>
              </a:ext>
            </a:extLst>
          </p:cNvPr>
          <p:cNvSpPr txBox="1"/>
          <p:nvPr/>
        </p:nvSpPr>
        <p:spPr>
          <a:xfrm>
            <a:off x="5103266" y="3786357"/>
            <a:ext cx="1646237" cy="368300"/>
          </a:xfrm>
          <a:prstGeom prst="rect">
            <a:avLst/>
          </a:prstGeom>
          <a:noFill/>
        </p:spPr>
        <p:txBody>
          <a:bodyPr wrap="none">
            <a:spAutoFit/>
          </a:bodyPr>
          <a:lstStyle/>
          <a:p>
            <a:pPr>
              <a:defRPr/>
            </a:pPr>
            <a:r>
              <a:rPr lang="en-US" b="1" dirty="0">
                <a:solidFill>
                  <a:srgbClr val="0432FF"/>
                </a:solidFill>
              </a:rPr>
              <a:t>Health monitor</a:t>
            </a:r>
          </a:p>
        </p:txBody>
      </p:sp>
      <p:sp>
        <p:nvSpPr>
          <p:cNvPr id="32" name="TextBox 31">
            <a:extLst>
              <a:ext uri="{FF2B5EF4-FFF2-40B4-BE49-F238E27FC236}">
                <a16:creationId xmlns:a16="http://schemas.microsoft.com/office/drawing/2014/main" id="{B7D24339-F9CC-B64D-8EF9-FEAA44F67C16}"/>
              </a:ext>
            </a:extLst>
          </p:cNvPr>
          <p:cNvSpPr txBox="1"/>
          <p:nvPr/>
        </p:nvSpPr>
        <p:spPr>
          <a:xfrm>
            <a:off x="6163716" y="1289220"/>
            <a:ext cx="1412875" cy="646112"/>
          </a:xfrm>
          <a:prstGeom prst="rect">
            <a:avLst/>
          </a:prstGeom>
          <a:noFill/>
        </p:spPr>
        <p:txBody>
          <a:bodyPr wrap="none">
            <a:spAutoFit/>
          </a:bodyPr>
          <a:lstStyle/>
          <a:p>
            <a:pPr algn="ctr">
              <a:defRPr/>
            </a:pPr>
            <a:r>
              <a:rPr lang="en-US" b="1" dirty="0">
                <a:solidFill>
                  <a:srgbClr val="0432FF"/>
                </a:solidFill>
              </a:rPr>
              <a:t>Environment</a:t>
            </a:r>
          </a:p>
          <a:p>
            <a:pPr algn="ctr">
              <a:defRPr/>
            </a:pPr>
            <a:r>
              <a:rPr lang="en-US" b="1" dirty="0">
                <a:solidFill>
                  <a:srgbClr val="0432FF"/>
                </a:solidFill>
              </a:rPr>
              <a:t>sensor</a:t>
            </a:r>
          </a:p>
        </p:txBody>
      </p:sp>
      <p:pic>
        <p:nvPicPr>
          <p:cNvPr id="108" name="Picture 107">
            <a:extLst>
              <a:ext uri="{FF2B5EF4-FFF2-40B4-BE49-F238E27FC236}">
                <a16:creationId xmlns:a16="http://schemas.microsoft.com/office/drawing/2014/main" id="{7D92C4B1-BD3E-C4FF-B907-EDF0EF05B3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0902" y="1909932"/>
            <a:ext cx="808038"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Connector 55">
            <a:extLst>
              <a:ext uri="{FF2B5EF4-FFF2-40B4-BE49-F238E27FC236}">
                <a16:creationId xmlns:a16="http://schemas.microsoft.com/office/drawing/2014/main" id="{43F2D8F6-9054-CC4C-8639-99504EA8EC24}"/>
              </a:ext>
            </a:extLst>
          </p:cNvPr>
          <p:cNvCxnSpPr/>
          <p:nvPr/>
        </p:nvCxnSpPr>
        <p:spPr>
          <a:xfrm>
            <a:off x="5500140" y="3076746"/>
            <a:ext cx="0" cy="35083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3E8B50C-9745-8545-9DAC-7921A6231B1F}"/>
              </a:ext>
            </a:extLst>
          </p:cNvPr>
          <p:cNvCxnSpPr/>
          <p:nvPr/>
        </p:nvCxnSpPr>
        <p:spPr>
          <a:xfrm flipV="1">
            <a:off x="9065665" y="2503658"/>
            <a:ext cx="165100" cy="252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33" name="Picture 132">
            <a:extLst>
              <a:ext uri="{FF2B5EF4-FFF2-40B4-BE49-F238E27FC236}">
                <a16:creationId xmlns:a16="http://schemas.microsoft.com/office/drawing/2014/main" id="{E6B56284-4886-C8A6-68FE-8AFAEC410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1340" y="1555920"/>
            <a:ext cx="342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0" name="Straight Connector 69">
            <a:extLst>
              <a:ext uri="{FF2B5EF4-FFF2-40B4-BE49-F238E27FC236}">
                <a16:creationId xmlns:a16="http://schemas.microsoft.com/office/drawing/2014/main" id="{1C97D370-0A20-B546-9E96-B54926CC43F3}"/>
              </a:ext>
            </a:extLst>
          </p:cNvPr>
          <p:cNvCxnSpPr>
            <a:endCxn id="133" idx="0"/>
          </p:cNvCxnSpPr>
          <p:nvPr/>
        </p:nvCxnSpPr>
        <p:spPr>
          <a:xfrm>
            <a:off x="7335290" y="1341608"/>
            <a:ext cx="317500" cy="2143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99DF6535-C423-DCD8-7D0B-04AE2E961A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4128" y="1328907"/>
            <a:ext cx="473075" cy="75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 name="TextBox 52">
            <a:extLst>
              <a:ext uri="{FF2B5EF4-FFF2-40B4-BE49-F238E27FC236}">
                <a16:creationId xmlns:a16="http://schemas.microsoft.com/office/drawing/2014/main" id="{4BDA465A-ED00-0E44-9EC3-41E86EC0476B}"/>
              </a:ext>
            </a:extLst>
          </p:cNvPr>
          <p:cNvSpPr txBox="1"/>
          <p:nvPr/>
        </p:nvSpPr>
        <p:spPr>
          <a:xfrm>
            <a:off x="3431628" y="1755945"/>
            <a:ext cx="1725613" cy="646112"/>
          </a:xfrm>
          <a:prstGeom prst="rect">
            <a:avLst/>
          </a:prstGeom>
          <a:noFill/>
        </p:spPr>
        <p:txBody>
          <a:bodyPr wrap="none">
            <a:spAutoFit/>
          </a:bodyPr>
          <a:lstStyle/>
          <a:p>
            <a:pPr>
              <a:defRPr/>
            </a:pPr>
            <a:r>
              <a:rPr lang="en-US" b="1" dirty="0">
                <a:solidFill>
                  <a:srgbClr val="0432FF"/>
                </a:solidFill>
              </a:rPr>
              <a:t>Personal air</a:t>
            </a:r>
          </a:p>
          <a:p>
            <a:pPr>
              <a:defRPr/>
            </a:pPr>
            <a:r>
              <a:rPr lang="en-US" b="1" dirty="0">
                <a:solidFill>
                  <a:srgbClr val="0432FF"/>
                </a:solidFill>
              </a:rPr>
              <a:t>Pollution sensor</a:t>
            </a:r>
          </a:p>
        </p:txBody>
      </p:sp>
      <p:pic>
        <p:nvPicPr>
          <p:cNvPr id="55" name="Picture 54">
            <a:extLst>
              <a:ext uri="{FF2B5EF4-FFF2-40B4-BE49-F238E27FC236}">
                <a16:creationId xmlns:a16="http://schemas.microsoft.com/office/drawing/2014/main" id="{18769E3C-C35F-954E-BC2D-1D04B59B7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778" y="800271"/>
            <a:ext cx="746125"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Straight Connector 56">
            <a:extLst>
              <a:ext uri="{FF2B5EF4-FFF2-40B4-BE49-F238E27FC236}">
                <a16:creationId xmlns:a16="http://schemas.microsoft.com/office/drawing/2014/main" id="{28E706C8-6CC7-C041-BF1B-C89431D4681F}"/>
              </a:ext>
            </a:extLst>
          </p:cNvPr>
          <p:cNvCxnSpPr>
            <a:cxnSpLocks/>
          </p:cNvCxnSpPr>
          <p:nvPr/>
        </p:nvCxnSpPr>
        <p:spPr>
          <a:xfrm rot="1680000" flipV="1">
            <a:off x="4710402" y="1163014"/>
            <a:ext cx="165100" cy="25241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9482" name="Title 3">
            <a:extLst>
              <a:ext uri="{FF2B5EF4-FFF2-40B4-BE49-F238E27FC236}">
                <a16:creationId xmlns:a16="http://schemas.microsoft.com/office/drawing/2014/main" id="{48F8AC38-3A07-3E7C-6FBD-25226D1A29E6}"/>
              </a:ext>
            </a:extLst>
          </p:cNvPr>
          <p:cNvSpPr txBox="1">
            <a:spLocks/>
          </p:cNvSpPr>
          <p:nvPr/>
        </p:nvSpPr>
        <p:spPr bwMode="auto">
          <a:xfrm>
            <a:off x="1965325" y="-381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4400" b="1">
                <a:solidFill>
                  <a:srgbClr val="FF0000"/>
                </a:solidFill>
              </a:rPr>
              <a:t>IoT Environment</a:t>
            </a:r>
          </a:p>
        </p:txBody>
      </p:sp>
      <p:sp>
        <p:nvSpPr>
          <p:cNvPr id="8" name="TextBox 7">
            <a:extLst>
              <a:ext uri="{FF2B5EF4-FFF2-40B4-BE49-F238E27FC236}">
                <a16:creationId xmlns:a16="http://schemas.microsoft.com/office/drawing/2014/main" id="{BF06513D-0DAB-83A8-9EB2-0172BB1E88AB}"/>
              </a:ext>
            </a:extLst>
          </p:cNvPr>
          <p:cNvSpPr txBox="1">
            <a:spLocks noChangeArrowheads="1"/>
          </p:cNvSpPr>
          <p:nvPr/>
        </p:nvSpPr>
        <p:spPr bwMode="auto">
          <a:xfrm rot="-2040000">
            <a:off x="1580605" y="3468277"/>
            <a:ext cx="3701903" cy="1200150"/>
          </a:xfrm>
          <a:prstGeom prst="rect">
            <a:avLst/>
          </a:prstGeom>
          <a:noFill/>
          <a:ln w="952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400" dirty="0">
                <a:solidFill>
                  <a:srgbClr val="00B050"/>
                </a:solidFill>
                <a:latin typeface="Arial" panose="020B0604020202020204" pitchFamily="34" charset="0"/>
              </a:rPr>
              <a:t>Static and mobile sensors are generating lots of sensor data in real time</a:t>
            </a:r>
          </a:p>
        </p:txBody>
      </p:sp>
      <p:sp>
        <p:nvSpPr>
          <p:cNvPr id="9" name="TextBox 8">
            <a:extLst>
              <a:ext uri="{FF2B5EF4-FFF2-40B4-BE49-F238E27FC236}">
                <a16:creationId xmlns:a16="http://schemas.microsoft.com/office/drawing/2014/main" id="{5B83E4FF-1EE6-7684-3703-7B66F5B5AA20}"/>
              </a:ext>
            </a:extLst>
          </p:cNvPr>
          <p:cNvSpPr txBox="1">
            <a:spLocks noChangeArrowheads="1"/>
          </p:cNvSpPr>
          <p:nvPr/>
        </p:nvSpPr>
        <p:spPr bwMode="auto">
          <a:xfrm>
            <a:off x="4002965" y="4730748"/>
            <a:ext cx="5996016" cy="1200329"/>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400" b="1" dirty="0">
                <a:solidFill>
                  <a:srgbClr val="C00000"/>
                </a:solidFill>
                <a:latin typeface="Arial" panose="020B0604020202020204" pitchFamily="34" charset="0"/>
              </a:rPr>
              <a:t>Goal: To provide highly sophisticated, personalized, context-aware services in (near) real time </a:t>
            </a:r>
          </a:p>
        </p:txBody>
      </p:sp>
      <p:sp>
        <p:nvSpPr>
          <p:cNvPr id="11" name="TextBox 10">
            <a:extLst>
              <a:ext uri="{FF2B5EF4-FFF2-40B4-BE49-F238E27FC236}">
                <a16:creationId xmlns:a16="http://schemas.microsoft.com/office/drawing/2014/main" id="{4BCEE080-476E-6F68-AF62-E90EACFB6352}"/>
              </a:ext>
            </a:extLst>
          </p:cNvPr>
          <p:cNvSpPr txBox="1">
            <a:spLocks noChangeArrowheads="1"/>
          </p:cNvSpPr>
          <p:nvPr/>
        </p:nvSpPr>
        <p:spPr bwMode="auto">
          <a:xfrm>
            <a:off x="6202814" y="5460361"/>
            <a:ext cx="37000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400" b="1" i="1" dirty="0">
                <a:solidFill>
                  <a:srgbClr val="7030A0"/>
                </a:solidFill>
                <a:latin typeface="Arial" panose="020B0604020202020204" pitchFamily="34" charset="0"/>
              </a:rPr>
              <a:t>with humans in the loop</a:t>
            </a:r>
          </a:p>
        </p:txBody>
      </p:sp>
      <p:sp>
        <p:nvSpPr>
          <p:cNvPr id="19488" name="Slide Number Placeholder 14">
            <a:extLst>
              <a:ext uri="{FF2B5EF4-FFF2-40B4-BE49-F238E27FC236}">
                <a16:creationId xmlns:a16="http://schemas.microsoft.com/office/drawing/2014/main" id="{59AA969F-2F6B-78D5-191D-98B33E8738BC}"/>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BBBD0BF1-F599-BE4D-BEE9-F20426D4B1ED}" type="slidenum">
              <a:rPr lang="en-US" altLang="en-US" sz="1200">
                <a:solidFill>
                  <a:srgbClr val="898989"/>
                </a:solidFill>
              </a:rPr>
              <a:pPr>
                <a:spcBef>
                  <a:spcPct val="0"/>
                </a:spcBef>
                <a:buFontTx/>
                <a:buNone/>
              </a:pPr>
              <a:t>8</a:t>
            </a:fld>
            <a:endParaRPr lang="en-US" altLang="en-US" sz="1200">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28" grpId="0"/>
      <p:bldP spid="30" grpId="0"/>
      <p:bldP spid="31" grpId="0"/>
      <p:bldP spid="32" grpId="0"/>
      <p:bldP spid="53" grpId="0"/>
      <p:bldP spid="8" grpId="0" animBg="1"/>
      <p:bldP spid="9" grpId="0" animBg="1"/>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6" name="Title 3">
            <a:extLst>
              <a:ext uri="{FF2B5EF4-FFF2-40B4-BE49-F238E27FC236}">
                <a16:creationId xmlns:a16="http://schemas.microsoft.com/office/drawing/2014/main" id="{8552E30D-F9D3-8F21-9F62-E8D3268502FA}"/>
              </a:ext>
            </a:extLst>
          </p:cNvPr>
          <p:cNvSpPr txBox="1">
            <a:spLocks/>
          </p:cNvSpPr>
          <p:nvPr/>
        </p:nvSpPr>
        <p:spPr bwMode="auto">
          <a:xfrm>
            <a:off x="1981200" y="152400"/>
            <a:ext cx="8229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4400" b="1">
                <a:solidFill>
                  <a:srgbClr val="FF0000"/>
                </a:solidFill>
              </a:rPr>
              <a:t>IoT Environment</a:t>
            </a:r>
          </a:p>
        </p:txBody>
      </p:sp>
      <p:sp>
        <p:nvSpPr>
          <p:cNvPr id="20508" name="TextBox 7">
            <a:extLst>
              <a:ext uri="{FF2B5EF4-FFF2-40B4-BE49-F238E27FC236}">
                <a16:creationId xmlns:a16="http://schemas.microsoft.com/office/drawing/2014/main" id="{36DB844A-CF7D-3EAE-C88C-A4D1694BB2DA}"/>
              </a:ext>
            </a:extLst>
          </p:cNvPr>
          <p:cNvSpPr txBox="1">
            <a:spLocks noChangeArrowheads="1"/>
          </p:cNvSpPr>
          <p:nvPr/>
        </p:nvSpPr>
        <p:spPr bwMode="auto">
          <a:xfrm>
            <a:off x="1986457" y="1143001"/>
            <a:ext cx="8229599" cy="830997"/>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400" b="1" dirty="0">
                <a:solidFill>
                  <a:srgbClr val="C00000"/>
                </a:solidFill>
                <a:latin typeface="Arial" panose="020B0604020202020204" pitchFamily="34" charset="0"/>
              </a:rPr>
              <a:t>Key Question: </a:t>
            </a:r>
            <a:r>
              <a:rPr lang="en-US" altLang="en-US" sz="2400" dirty="0">
                <a:solidFill>
                  <a:srgbClr val="C00000"/>
                </a:solidFill>
                <a:latin typeface="Arial" panose="020B0604020202020204" pitchFamily="34" charset="0"/>
              </a:rPr>
              <a:t>Where to collect and process the sensor data to build sophisticated, context-aware services?</a:t>
            </a:r>
          </a:p>
        </p:txBody>
      </p:sp>
      <p:sp>
        <p:nvSpPr>
          <p:cNvPr id="20510" name="Slide Number Placeholder 2">
            <a:extLst>
              <a:ext uri="{FF2B5EF4-FFF2-40B4-BE49-F238E27FC236}">
                <a16:creationId xmlns:a16="http://schemas.microsoft.com/office/drawing/2014/main" id="{0741846F-65EA-95BD-8E19-C6DE89001F85}"/>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71BE2BBD-8F8B-CC44-8AA6-82A3891606B7}" type="slidenum">
              <a:rPr lang="en-US" altLang="en-US" sz="1200">
                <a:solidFill>
                  <a:srgbClr val="898989"/>
                </a:solidFill>
              </a:rPr>
              <a:pPr>
                <a:spcBef>
                  <a:spcPct val="0"/>
                </a:spcBef>
                <a:buFontTx/>
                <a:buNone/>
              </a:pPr>
              <a:t>9</a:t>
            </a:fld>
            <a:endParaRPr lang="en-US" altLang="en-US" sz="1200">
              <a:solidFill>
                <a:srgbClr val="898989"/>
              </a:solidFill>
            </a:endParaRPr>
          </a:p>
        </p:txBody>
      </p:sp>
      <p:sp>
        <p:nvSpPr>
          <p:cNvPr id="2" name="TextBox 1">
            <a:extLst>
              <a:ext uri="{FF2B5EF4-FFF2-40B4-BE49-F238E27FC236}">
                <a16:creationId xmlns:a16="http://schemas.microsoft.com/office/drawing/2014/main" id="{7A3FF03A-C1ED-673E-4FAE-C530AC21C3AA}"/>
              </a:ext>
            </a:extLst>
          </p:cNvPr>
          <p:cNvSpPr txBox="1"/>
          <p:nvPr/>
        </p:nvSpPr>
        <p:spPr>
          <a:xfrm>
            <a:off x="1981200" y="2286000"/>
            <a:ext cx="8229598" cy="3600986"/>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rgbClr val="0024FF"/>
                </a:solidFill>
              </a:rPr>
              <a:t>Onsite Computing</a:t>
            </a:r>
          </a:p>
          <a:p>
            <a:pPr marL="914400" lvl="1" indent="-457200">
              <a:buFont typeface="Arial" panose="020B0604020202020204" pitchFamily="34" charset="0"/>
              <a:buChar char="•"/>
            </a:pPr>
            <a:r>
              <a:rPr lang="en-US" sz="2400" dirty="0">
                <a:solidFill>
                  <a:srgbClr val="00B050"/>
                </a:solidFill>
              </a:rPr>
              <a:t>Limited resources (power, CPU, memory), device heterogeneity</a:t>
            </a:r>
          </a:p>
          <a:p>
            <a:pPr marL="457200" indent="-457200">
              <a:buFont typeface="Arial" panose="020B0604020202020204" pitchFamily="34" charset="0"/>
              <a:buChar char="•"/>
            </a:pPr>
            <a:r>
              <a:rPr lang="en-US" sz="2800" dirty="0">
                <a:solidFill>
                  <a:srgbClr val="0024FF"/>
                </a:solidFill>
              </a:rPr>
              <a:t>Computing in the Cloud</a:t>
            </a:r>
          </a:p>
          <a:p>
            <a:pPr marL="914400" lvl="1" indent="-457200">
              <a:buFont typeface="Arial" panose="020B0604020202020204" pitchFamily="34" charset="0"/>
              <a:buChar char="•"/>
            </a:pPr>
            <a:r>
              <a:rPr lang="en-US" sz="2400" dirty="0">
                <a:solidFill>
                  <a:srgbClr val="00B050"/>
                </a:solidFill>
              </a:rPr>
              <a:t>High latency, high bandwidth consumption, privacy leakage, lost context, …</a:t>
            </a:r>
          </a:p>
          <a:p>
            <a:pPr marL="457200" indent="-457200">
              <a:buFont typeface="Arial" panose="020B0604020202020204" pitchFamily="34" charset="0"/>
              <a:buChar char="•"/>
            </a:pPr>
            <a:r>
              <a:rPr lang="en-US" sz="2800" dirty="0">
                <a:solidFill>
                  <a:srgbClr val="0024FF"/>
                </a:solidFill>
              </a:rPr>
              <a:t>Edge Computing</a:t>
            </a:r>
          </a:p>
          <a:p>
            <a:pPr marL="914400" lvl="1" indent="-457200">
              <a:buFont typeface="Arial" panose="020B0604020202020204" pitchFamily="34" charset="0"/>
              <a:buChar char="•"/>
            </a:pPr>
            <a:r>
              <a:rPr lang="en-US" sz="2400" dirty="0">
                <a:solidFill>
                  <a:srgbClr val="00B050"/>
                </a:solidFill>
              </a:rPr>
              <a:t>Put services and resources of the cloud closer to users, possibly with in one wireless hop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942</TotalTime>
  <Words>2232</Words>
  <Application>Microsoft Macintosh PowerPoint</Application>
  <PresentationFormat>Widescreen</PresentationFormat>
  <Paragraphs>275</Paragraphs>
  <Slides>44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Apple Chancery</vt:lpstr>
      <vt:lpstr>Arial</vt:lpstr>
      <vt:lpstr>Calibri</vt:lpstr>
      <vt:lpstr>Calibri Light</vt:lpstr>
      <vt:lpstr>Merriweather</vt:lpstr>
      <vt:lpstr>Office Theme</vt:lpstr>
      <vt:lpstr>CyberSafety and Systems Support for AI at the Edge </vt:lpstr>
      <vt:lpstr>Current Research Focus - System support for IoT - Social Computing</vt:lpstr>
      <vt:lpstr>System Support for Edge Computing</vt:lpstr>
      <vt:lpstr>Problem: Augmented Reality</vt:lpstr>
      <vt:lpstr>PowerPoint Presentation</vt:lpstr>
      <vt:lpstr>PowerPoint Presentation</vt:lpstr>
      <vt:lpstr>PowerPoint Presentation</vt:lpstr>
      <vt:lpstr>PowerPoint Presentation</vt:lpstr>
      <vt:lpstr>PowerPoint Presentation</vt:lpstr>
      <vt:lpstr>Edge Computing</vt:lpstr>
      <vt:lpstr>Edge Computing</vt:lpstr>
      <vt:lpstr>PowerPoint Presentation</vt:lpstr>
      <vt:lpstr>PowerPoint Presentation</vt:lpstr>
      <vt:lpstr>Edge Computing: Inter-Container Communication</vt:lpstr>
      <vt:lpstr>Edge Computing: Container Graphs</vt:lpstr>
      <vt:lpstr>Edge Computing: Smart Agriculture</vt:lpstr>
      <vt:lpstr>Edge Computing: Distributed Scheduling</vt:lpstr>
      <vt:lpstr>Edge Computing: Privacy</vt:lpstr>
      <vt:lpstr>PowerPoint Presentation</vt:lpstr>
      <vt:lpstr>Social Computing</vt:lpstr>
      <vt:lpstr>CyberSafety: Introduction</vt:lpstr>
      <vt:lpstr>CyberSafety: Deradicalizing YouTube</vt:lpstr>
      <vt:lpstr>CyberSafety: Snapchat as a Lens on Public health </vt:lpstr>
      <vt:lpstr>PowerPoint Presentation</vt:lpstr>
      <vt:lpstr>PowerPoint Presentation</vt:lpstr>
      <vt:lpstr>PowerPoint Presentation</vt:lpstr>
      <vt:lpstr>PowerPoint Presentation</vt:lpstr>
      <vt:lpstr>Democracy and Technology</vt:lpstr>
      <vt:lpstr>PowerPoint Presentation</vt:lpstr>
      <vt:lpstr>PowerPoint Presentation</vt:lpstr>
      <vt:lpstr>PowerPoint Presentation</vt:lpstr>
      <vt:lpstr>Before and After Analysis</vt:lpstr>
      <vt:lpstr>PowerPoint Presentation</vt:lpstr>
      <vt:lpstr>PowerPoint Presentation</vt:lpstr>
      <vt:lpstr>Socio-Technical Systems</vt:lpstr>
      <vt:lpstr>Socio-Technical Systems: Introduction</vt:lpstr>
      <vt:lpstr> Empowering Environmental Justice Communities with Smart and Connected Technology: Air and Noise Pollution, Wellbeing, and Social Relations in Times of Disruption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CyberSafety and Systems Support for AI at the Edge </dc:title>
  <dc:creator>Shivakant Mishra</dc:creator>
  <cp:lastModifiedBy>Shivakant Mishra</cp:lastModifiedBy>
  <cp:revision>36</cp:revision>
  <dcterms:created xsi:type="dcterms:W3CDTF">2020-11-10T17:01:33Z</dcterms:created>
  <dcterms:modified xsi:type="dcterms:W3CDTF">2022-09-26T23:01:11Z</dcterms:modified>
</cp:coreProperties>
</file>